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4"/>
  </p:notesMasterIdLst>
  <p:handoutMasterIdLst>
    <p:handoutMasterId r:id="rId25"/>
  </p:handoutMasterIdLst>
  <p:sldIdLst>
    <p:sldId id="287" r:id="rId5"/>
    <p:sldId id="334" r:id="rId6"/>
    <p:sldId id="340" r:id="rId7"/>
    <p:sldId id="332" r:id="rId8"/>
    <p:sldId id="346" r:id="rId9"/>
    <p:sldId id="360" r:id="rId10"/>
    <p:sldId id="361" r:id="rId11"/>
    <p:sldId id="281" r:id="rId12"/>
    <p:sldId id="353" r:id="rId13"/>
    <p:sldId id="341" r:id="rId14"/>
    <p:sldId id="283" r:id="rId15"/>
    <p:sldId id="358" r:id="rId16"/>
    <p:sldId id="354" r:id="rId17"/>
    <p:sldId id="359" r:id="rId18"/>
    <p:sldId id="362" r:id="rId19"/>
    <p:sldId id="347" r:id="rId20"/>
    <p:sldId id="350" r:id="rId21"/>
    <p:sldId id="343" r:id="rId22"/>
    <p:sldId id="26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037B62-5E6C-2BEA-C729-B1103E8CFCF1}" name="Burg, Honey (DEED)" initials="BH(" userId="S::honey.burg@state.mn.us::c9c87de3-a38c-449c-a169-3765cbdfd97e" providerId="AD"/>
  <p188:author id="{CBD97D73-C611-11FD-6AE1-5BA0EFCAE251}" name="Drew Lindorfer" initials="DL" userId="S::Drew.Lindorfer@state.mn.us::0c31a69b-bf98-4a72-9d28-4b89e70141a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865"/>
    <a:srgbClr val="78BE21"/>
    <a:srgbClr val="E8E8E8"/>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B53B0-2724-40FE-8F8A-4A41A53B5209}" v="5" dt="2022-11-01T15:38:15.0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89884" autoAdjust="0"/>
  </p:normalViewPr>
  <p:slideViewPr>
    <p:cSldViewPr snapToGrid="0">
      <p:cViewPr varScale="1">
        <p:scale>
          <a:sx n="114" d="100"/>
          <a:sy n="114" d="100"/>
        </p:scale>
        <p:origin x="43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11/4/2022</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11/4/2022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995073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19</a:t>
            </a:fld>
            <a:endParaRPr lang="en-US" dirty="0"/>
          </a:p>
        </p:txBody>
      </p:sp>
    </p:spTree>
    <p:extLst>
      <p:ext uri="{BB962C8B-B14F-4D97-AF65-F5344CB8AC3E}">
        <p14:creationId xmlns:p14="http://schemas.microsoft.com/office/powerpoint/2010/main" val="380918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129963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745824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2979003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2841203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1248597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3595807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2864967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18</a:t>
            </a:fld>
            <a:endParaRPr lang="en-US" dirty="0"/>
          </a:p>
        </p:txBody>
      </p:sp>
    </p:spTree>
    <p:extLst>
      <p:ext uri="{BB962C8B-B14F-4D97-AF65-F5344CB8AC3E}">
        <p14:creationId xmlns:p14="http://schemas.microsoft.com/office/powerpoint/2010/main" val="35709335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E5E0E8-0788-4797-9983-C2C2D26038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12" name="Title 2"/>
          <p:cNvSpPr>
            <a:spLocks noGrp="1"/>
          </p:cNvSpPr>
          <p:nvPr>
            <p:ph type="ctrTitle" hasCustomPrompt="1"/>
          </p:nvPr>
        </p:nvSpPr>
        <p:spPr bwMode="white">
          <a:xfrm>
            <a:off x="266700" y="2953758"/>
            <a:ext cx="11658600" cy="1295182"/>
          </a:xfrm>
          <a:noFill/>
        </p:spPr>
        <p:txBody>
          <a:bodyPr wrap="square" lIns="182880" tIns="91440" rIns="182880" bIns="91440" anchor="ctr">
            <a:normAutofit/>
          </a:bodyPr>
          <a:lstStyle>
            <a:lvl1pPr algn="ctr">
              <a:defRPr sz="3600">
                <a:solidFill>
                  <a:srgbClr val="003865"/>
                </a:solidFill>
              </a:defRPr>
            </a:lvl1pPr>
          </a:lstStyle>
          <a:p>
            <a:r>
              <a:rPr lang="en-US" dirty="0"/>
              <a:t>Click to enter the slideshow title</a:t>
            </a:r>
          </a:p>
        </p:txBody>
      </p:sp>
      <p:sp>
        <p:nvSpPr>
          <p:cNvPr id="6" name="Text Placeholder 4"/>
          <p:cNvSpPr>
            <a:spLocks noGrp="1"/>
          </p:cNvSpPr>
          <p:nvPr>
            <p:ph type="body" sz="quarter" idx="17" hasCustomPrompt="1"/>
          </p:nvPr>
        </p:nvSpPr>
        <p:spPr bwMode="black">
          <a:xfrm>
            <a:off x="838200" y="4406286"/>
            <a:ext cx="10515600" cy="711465"/>
          </a:xfrm>
        </p:spPr>
        <p:txBody>
          <a:bodyPr>
            <a:normAutofit/>
          </a:bodyPr>
          <a:lstStyle>
            <a:lvl1pPr marL="0" indent="0" algn="ctr">
              <a:buNone/>
              <a:defRPr sz="2400">
                <a:solidFill>
                  <a:schemeClr val="tx2"/>
                </a:solidFill>
              </a:defRPr>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11/4/2022</a:t>
            </a:fld>
            <a:endParaRPr lang="en-US" dirty="0"/>
          </a:p>
        </p:txBody>
      </p:sp>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5A0960E9-F618-4D3C-A13D-633B9C5E3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11/4/2022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11/4/2022</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3E86B23F-38FC-49BD-83FB-47515709C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11/4/2022</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11/4/2022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11/4/2022</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pic>
        <p:nvPicPr>
          <p:cNvPr id="13" name="Picture 12">
            <a:extLst>
              <a:ext uri="{FF2B5EF4-FFF2-40B4-BE49-F238E27FC236}">
                <a16:creationId xmlns:a16="http://schemas.microsoft.com/office/drawing/2014/main" id="{A3889DEE-3C1B-4241-958E-773D926E4D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DDD21366-A0C8-424F-AB52-92ADBFEF7A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F2051B85-B470-414F-BB13-30B30A76C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11/4/2022</a:t>
            </a:fld>
            <a:endParaRPr lang="en-US" dirty="0"/>
          </a:p>
        </p:txBody>
      </p:sp>
      <p:pic>
        <p:nvPicPr>
          <p:cNvPr id="4" name="Picture 3">
            <a:extLst>
              <a:ext uri="{FF2B5EF4-FFF2-40B4-BE49-F238E27FC236}">
                <a16:creationId xmlns:a16="http://schemas.microsoft.com/office/drawing/2014/main" id="{1647DF31-696F-4736-906B-17BCCF02AB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2653" y="2022348"/>
            <a:ext cx="6866694" cy="600041"/>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ED17029C-146D-40A9-9DD0-040E835DC9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CA5941EE-6E7E-489C-8CC4-0F2A9370E9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1D69CF5A-C6CF-486C-9B14-C9954E49C1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007" y="6454763"/>
            <a:ext cx="1925917" cy="168295"/>
          </a:xfrm>
          <a:prstGeom prst="rect">
            <a:avLst/>
          </a:prstGeom>
        </p:spPr>
      </p:pic>
      <p:sp>
        <p:nvSpPr>
          <p:cNvPr id="1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5EA4A8DD-D0F5-44C1-B499-38111C8E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896"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 name="Picture 20">
            <a:extLst>
              <a:ext uri="{FF2B5EF4-FFF2-40B4-BE49-F238E27FC236}">
                <a16:creationId xmlns:a16="http://schemas.microsoft.com/office/drawing/2014/main" id="{130ECE39-2EDE-4E36-B5CD-24B36FDEA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0A539A61-E863-4510-A868-5207F12F0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6" name="Picture 25">
            <a:extLst>
              <a:ext uri="{FF2B5EF4-FFF2-40B4-BE49-F238E27FC236}">
                <a16:creationId xmlns:a16="http://schemas.microsoft.com/office/drawing/2014/main" id="{B8FCB8B6-B793-4699-BFED-9089DEE2D6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dirty="0" err="1"/>
              <a:t>mn.gov</a:t>
            </a:r>
            <a:r>
              <a:rPr lang="en-US" dirty="0"/>
              <a:t>/deed</a:t>
            </a:r>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endParaRPr lang="en-US" dirty="0"/>
          </a:p>
        </p:txBody>
      </p:sp>
      <p:pic>
        <p:nvPicPr>
          <p:cNvPr id="5" name="Picture 4">
            <a:extLst>
              <a:ext uri="{FF2B5EF4-FFF2-40B4-BE49-F238E27FC236}">
                <a16:creationId xmlns:a16="http://schemas.microsoft.com/office/drawing/2014/main" id="{C4B6782A-63E0-42F6-B8F1-B482061085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7" y="6182418"/>
            <a:ext cx="3613316" cy="315747"/>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11/4/2022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pic>
        <p:nvPicPr>
          <p:cNvPr id="9" name="Picture 8">
            <a:extLst>
              <a:ext uri="{FF2B5EF4-FFF2-40B4-BE49-F238E27FC236}">
                <a16:creationId xmlns:a16="http://schemas.microsoft.com/office/drawing/2014/main" id="{D00F9A58-DD4F-4269-9BA6-03203467A5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11/4/2022</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endParaRPr lang="en-US" dirty="0"/>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CF149A7D-ACE1-4D4F-9EDE-AFDAC9CAED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11/4/2022</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dirty="0"/>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11/4/2022</a:t>
            </a:fld>
            <a:endParaRPr lang="en-US" dirty="0"/>
          </a:p>
        </p:txBody>
      </p:sp>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11/4/2022</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11/4/2022</a:t>
            </a:fld>
            <a:endParaRPr lang="en-US" dirty="0"/>
          </a:p>
        </p:txBody>
      </p:sp>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11/4/2022</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11/4/2022</a:t>
            </a:fld>
            <a:endParaRPr lang="en-US" dirty="0"/>
          </a:p>
        </p:txBody>
      </p:sp>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pic>
        <p:nvPicPr>
          <p:cNvPr id="13" name="Picture 12">
            <a:extLst>
              <a:ext uri="{FF2B5EF4-FFF2-40B4-BE49-F238E27FC236}">
                <a16:creationId xmlns:a16="http://schemas.microsoft.com/office/drawing/2014/main" id="{FA7AF7DA-B512-472F-BC23-F3520AA04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4211" y="715116"/>
            <a:ext cx="3892217" cy="340119"/>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dirty="0"/>
              <a:t>Make a secondary statement here.</a:t>
            </a:r>
          </a:p>
        </p:txBody>
      </p:sp>
      <p:sp>
        <p:nvSpPr>
          <p:cNvPr id="5" name="Footer Placeholder 5"/>
          <p:cNvSpPr>
            <a:spLocks noGrp="1"/>
          </p:cNvSpPr>
          <p:nvPr>
            <p:ph type="ftr" sz="quarter" idx="12"/>
          </p:nvPr>
        </p:nvSpPr>
        <p:spPr bwMode="black">
          <a:xfrm>
            <a:off x="3302177" y="6356349"/>
            <a:ext cx="5587647" cy="365125"/>
          </a:xfrm>
          <a:prstGeom prst="rect">
            <a:avLst/>
          </a:prstGeom>
        </p:spPr>
        <p:txBody>
          <a:bodyPr/>
          <a:lstStyle>
            <a:lvl1pPr>
              <a:defRPr>
                <a:solidFill>
                  <a:schemeClr val="tx2"/>
                </a:solidFill>
              </a:defRPr>
            </a:lvl1pPr>
          </a:lstStyle>
          <a:p>
            <a:r>
              <a:rPr lang="en-US" dirty="0"/>
              <a:t>Optional Tagline Goes Here | mn.gov/deed</a:t>
            </a:r>
          </a:p>
        </p:txBody>
      </p:sp>
      <p:sp>
        <p:nvSpPr>
          <p:cNvPr id="4" name="Slide Number Placeholder 6"/>
          <p:cNvSpPr>
            <a:spLocks noGrp="1"/>
          </p:cNvSpPr>
          <p:nvPr>
            <p:ph type="sldNum" sz="quarter" idx="11"/>
          </p:nvPr>
        </p:nvSpPr>
        <p:spPr bwMode="black">
          <a:xfrm>
            <a:off x="9891132" y="6356350"/>
            <a:ext cx="1462668" cy="365125"/>
          </a:xfrm>
          <a:prstGeom prst="rect">
            <a:avLst/>
          </a:prstGeom>
        </p:spPr>
        <p:txBody>
          <a:bodyPr/>
          <a:lstStyle/>
          <a:p>
            <a:fld id="{48F63A3B-78C7-47BE-AE5E-E10140E04643}" type="slidenum">
              <a:rPr lang="en-US" smtClean="0"/>
              <a:pPr/>
              <a:t>‹#›</a:t>
            </a:fld>
            <a:endParaRPr lang="en-US" dirty="0"/>
          </a:p>
        </p:txBody>
      </p:sp>
      <p:pic>
        <p:nvPicPr>
          <p:cNvPr id="10" name="Picture 9">
            <a:extLst>
              <a:ext uri="{FF2B5EF4-FFF2-40B4-BE49-F238E27FC236}">
                <a16:creationId xmlns:a16="http://schemas.microsoft.com/office/drawing/2014/main" id="{4B952203-E8FB-4F5D-B5E5-77FD0A73D1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11/4/2022</a:t>
            </a:fld>
            <a:endParaRPr lang="en-US" dirty="0"/>
          </a:p>
        </p:txBody>
      </p:sp>
      <p:sp>
        <p:nvSpPr>
          <p:cNvPr id="5" name="Footer Placeholder 5"/>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6"/>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11/4/2022</a:t>
            </a:fld>
            <a:endParaRPr lang="en-US" dirty="0"/>
          </a:p>
        </p:txBody>
      </p:sp>
      <p:sp>
        <p:nvSpPr>
          <p:cNvPr id="5" name="Footer Placeholder 4"/>
          <p:cNvSpPr>
            <a:spLocks noGrp="1"/>
          </p:cNvSpPr>
          <p:nvPr>
            <p:ph type="ftr" sz="quarter" idx="12"/>
          </p:nvPr>
        </p:nvSpPr>
        <p:spPr bwMode="black">
          <a:xfrm>
            <a:off x="3302177" y="6356349"/>
            <a:ext cx="5587647" cy="365125"/>
          </a:xfrm>
          <a:prstGeom prst="rect">
            <a:avLst/>
          </a:prstGeom>
        </p:spPr>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mn.gov/deed</a:t>
            </a:r>
          </a:p>
        </p:txBody>
      </p:sp>
      <p:sp>
        <p:nvSpPr>
          <p:cNvPr id="4" name="Slide Number Placeholder 5"/>
          <p:cNvSpPr>
            <a:spLocks noGrp="1"/>
          </p:cNvSpPr>
          <p:nvPr>
            <p:ph type="sldNum" sz="quarter" idx="11"/>
          </p:nvPr>
        </p:nvSpPr>
        <p:spPr bwMode="black">
          <a:xfrm>
            <a:off x="9891132" y="6356350"/>
            <a:ext cx="1462668" cy="365125"/>
          </a:xfrm>
          <a:prstGeom prst="rect">
            <a:avLst/>
          </a:prstGeom>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8C7BAF0-E7E3-434E-A402-8ECD4B8D5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11/4/2022</a:t>
            </a:fld>
            <a:endParaRPr lang="en-US" dirty="0"/>
          </a:p>
        </p:txBody>
      </p:sp>
      <p:sp>
        <p:nvSpPr>
          <p:cNvPr id="5" name="Footer Placeholder 4"/>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 mn.gov/deed</a:t>
            </a:r>
          </a:p>
        </p:txBody>
      </p:sp>
      <p:sp>
        <p:nvSpPr>
          <p:cNvPr id="4" name="Slide Number Placeholder 3"/>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559CC8D-961C-48E4-83B9-1AB85637D2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AE2ECF1A-EF2B-4612-A2CC-75778C9FD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pic>
        <p:nvPicPr>
          <p:cNvPr id="12" name="Picture 11">
            <a:extLst>
              <a:ext uri="{FF2B5EF4-FFF2-40B4-BE49-F238E27FC236}">
                <a16:creationId xmlns:a16="http://schemas.microsoft.com/office/drawing/2014/main" id="{1DC680A3-C5D3-4FFD-9C4F-F36C769746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ED2BB05C-0FE5-4B9D-9A15-CAA5A8AAB5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63076"/>
            <a:ext cx="1925917" cy="168295"/>
          </a:xfrm>
          <a:prstGeom prst="rect">
            <a:avLst/>
          </a:prstGeom>
        </p:spPr>
      </p:pic>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8E659527-B9B1-4F13-8C4F-F2223349C6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11/4/2022</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n.gov/deed/business/financing-business/deed-programs/ssbci/growth-loan/"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mailto:ssbci.deed@state.mn.u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2390-6572-429F-8E50-2ABC05051217}"/>
              </a:ext>
            </a:extLst>
          </p:cNvPr>
          <p:cNvSpPr>
            <a:spLocks noGrp="1"/>
          </p:cNvSpPr>
          <p:nvPr>
            <p:ph type="ctrTitle"/>
          </p:nvPr>
        </p:nvSpPr>
        <p:spPr>
          <a:xfrm>
            <a:off x="266700" y="3252582"/>
            <a:ext cx="11658600" cy="1295182"/>
          </a:xfrm>
        </p:spPr>
        <p:txBody>
          <a:bodyPr>
            <a:normAutofit/>
          </a:bodyPr>
          <a:lstStyle/>
          <a:p>
            <a:r>
              <a:rPr lang="en-US" dirty="0">
                <a:solidFill>
                  <a:schemeClr val="tx1"/>
                </a:solidFill>
                <a:cs typeface="Calibri"/>
              </a:rPr>
              <a:t>State Small Business Credit Initiative 2.0 </a:t>
            </a:r>
            <a:br>
              <a:rPr lang="en-US" dirty="0">
                <a:solidFill>
                  <a:schemeClr val="tx1"/>
                </a:solidFill>
                <a:cs typeface="Calibri"/>
              </a:rPr>
            </a:br>
            <a:r>
              <a:rPr lang="en-US" dirty="0">
                <a:solidFill>
                  <a:schemeClr val="tx1"/>
                </a:solidFill>
                <a:cs typeface="Calibri"/>
              </a:rPr>
              <a:t>Growth Loan Fund (GLF)</a:t>
            </a:r>
          </a:p>
        </p:txBody>
      </p:sp>
    </p:spTree>
    <p:extLst>
      <p:ext uri="{BB962C8B-B14F-4D97-AF65-F5344CB8AC3E}">
        <p14:creationId xmlns:p14="http://schemas.microsoft.com/office/powerpoint/2010/main" val="267694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Application</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r>
              <a:rPr lang="en-US" sz="3200" dirty="0">
                <a:solidFill>
                  <a:srgbClr val="003865"/>
                </a:solidFill>
                <a:cs typeface="Calibri"/>
              </a:rPr>
              <a:t>Applications can be found at </a:t>
            </a:r>
            <a:r>
              <a:rPr lang="en-US" sz="3200" dirty="0">
                <a:solidFill>
                  <a:srgbClr val="003865"/>
                </a:solidFill>
                <a:cs typeface="Calibri"/>
                <a:hlinkClick r:id="rId3"/>
              </a:rPr>
              <a:t>https://mn.gov/deed/business/financing-business/deed-programs/ssbci/growth-loan/</a:t>
            </a:r>
            <a:endParaRPr lang="en-US" sz="3200" dirty="0">
              <a:solidFill>
                <a:srgbClr val="003865"/>
              </a:solidFill>
              <a:cs typeface="Calibri"/>
            </a:endParaRPr>
          </a:p>
          <a:p>
            <a:r>
              <a:rPr lang="en-US" sz="3200" dirty="0">
                <a:solidFill>
                  <a:srgbClr val="003865"/>
                </a:solidFill>
                <a:cs typeface="Calibri"/>
              </a:rPr>
              <a:t>Submit inquiries and complete </a:t>
            </a:r>
            <a:r>
              <a:rPr lang="en-US" sz="3200">
                <a:solidFill>
                  <a:srgbClr val="003865"/>
                </a:solidFill>
                <a:cs typeface="Calibri"/>
              </a:rPr>
              <a:t>applications with </a:t>
            </a:r>
            <a:r>
              <a:rPr lang="en-US" sz="3200" dirty="0">
                <a:solidFill>
                  <a:srgbClr val="003865"/>
                </a:solidFill>
                <a:cs typeface="Calibri"/>
              </a:rPr>
              <a:t>required documentation to </a:t>
            </a:r>
            <a:r>
              <a:rPr lang="en-US" sz="3200" dirty="0">
                <a:solidFill>
                  <a:srgbClr val="000000"/>
                </a:solidFill>
                <a:cs typeface="Calibri"/>
                <a:hlinkClick r:id="rId4"/>
              </a:rPr>
              <a:t>ssbci.deed@state.mn.us</a:t>
            </a:r>
            <a:endParaRPr lang="en-US" sz="3200" dirty="0">
              <a:solidFill>
                <a:srgbClr val="003865"/>
              </a:solidFill>
              <a:cs typeface="Calibri"/>
            </a:endParaRPr>
          </a:p>
          <a:p>
            <a:pPr marL="0" indent="0">
              <a:buNone/>
            </a:pPr>
            <a:endParaRPr lang="en-US" sz="3200" dirty="0">
              <a:solidFill>
                <a:srgbClr val="003865"/>
              </a:solidFill>
              <a:cs typeface="Calibri"/>
            </a:endParaRPr>
          </a:p>
        </p:txBody>
      </p:sp>
    </p:spTree>
    <p:extLst>
      <p:ext uri="{BB962C8B-B14F-4D97-AF65-F5344CB8AC3E}">
        <p14:creationId xmlns:p14="http://schemas.microsoft.com/office/powerpoint/2010/main" val="358145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Application and Approval Process</a:t>
            </a:r>
          </a:p>
        </p:txBody>
      </p:sp>
      <p:sp>
        <p:nvSpPr>
          <p:cNvPr id="10" name="Content Placeholder 9"/>
          <p:cNvSpPr>
            <a:spLocks noGrp="1"/>
          </p:cNvSpPr>
          <p:nvPr>
            <p:ph idx="1"/>
          </p:nvPr>
        </p:nvSpPr>
        <p:spPr/>
        <p:txBody>
          <a:bodyPr>
            <a:normAutofit lnSpcReduction="10000"/>
          </a:bodyPr>
          <a:lstStyle/>
          <a:p>
            <a:pPr marL="457200" indent="-457200">
              <a:lnSpc>
                <a:spcPct val="107000"/>
              </a:lnSpc>
              <a:spcBef>
                <a:spcPts val="600"/>
              </a:spcBef>
              <a:spcAft>
                <a:spcPts val="600"/>
              </a:spcAft>
              <a:buFont typeface="+mj-lt"/>
              <a:buAutoNum type="arabicPeriod"/>
            </a:pPr>
            <a:r>
              <a:rPr lang="en-US" dirty="0">
                <a:solidFill>
                  <a:schemeClr val="tx1"/>
                </a:solidFill>
              </a:rPr>
              <a:t>Business applies to enroll in the GLF Program, including stating how much equity they intend to raise. The business may not complete their equity raise until after the date of the GLF acceptance letter.  </a:t>
            </a:r>
          </a:p>
          <a:p>
            <a:pPr marL="457200" indent="-457200">
              <a:lnSpc>
                <a:spcPct val="107000"/>
              </a:lnSpc>
              <a:spcBef>
                <a:spcPts val="600"/>
              </a:spcBef>
              <a:spcAft>
                <a:spcPts val="600"/>
              </a:spcAft>
              <a:buFont typeface="+mj-lt"/>
              <a:buAutoNum type="arabicPeriod"/>
            </a:pPr>
            <a:r>
              <a:rPr lang="en-US" dirty="0">
                <a:solidFill>
                  <a:schemeClr val="tx1"/>
                </a:solidFill>
              </a:rPr>
              <a:t>The application is scored by an internal committee to determine investment readiness.</a:t>
            </a:r>
          </a:p>
          <a:p>
            <a:pPr marL="457200" indent="-457200">
              <a:lnSpc>
                <a:spcPct val="107000"/>
              </a:lnSpc>
              <a:spcBef>
                <a:spcPts val="600"/>
              </a:spcBef>
              <a:spcAft>
                <a:spcPts val="600"/>
              </a:spcAft>
              <a:buFont typeface="+mj-lt"/>
              <a:buAutoNum type="arabicPeriod"/>
            </a:pPr>
            <a:r>
              <a:rPr lang="en-US" dirty="0">
                <a:solidFill>
                  <a:schemeClr val="tx1"/>
                </a:solidFill>
              </a:rPr>
              <a:t>If approved, the business will receive an acceptance letter stating the GLF funding round period.</a:t>
            </a:r>
          </a:p>
          <a:p>
            <a:pPr marL="457200" indent="-457200">
              <a:lnSpc>
                <a:spcPct val="107000"/>
              </a:lnSpc>
              <a:spcBef>
                <a:spcPts val="600"/>
              </a:spcBef>
              <a:spcAft>
                <a:spcPts val="600"/>
              </a:spcAft>
              <a:buFont typeface="+mj-lt"/>
              <a:buAutoNum type="arabicPeriod"/>
            </a:pPr>
            <a:r>
              <a:rPr lang="en-US" dirty="0">
                <a:solidFill>
                  <a:schemeClr val="tx1"/>
                </a:solidFill>
              </a:rPr>
              <a:t>To qualify for a loan, the business needs to raise at least 70% of the stated raise within the 12-month funding round period. </a:t>
            </a:r>
          </a:p>
          <a:p>
            <a:pPr marL="0" indent="0">
              <a:lnSpc>
                <a:spcPct val="107000"/>
              </a:lnSpc>
              <a:spcBef>
                <a:spcPts val="600"/>
              </a:spcBef>
              <a:spcAft>
                <a:spcPts val="600"/>
              </a:spcAft>
              <a:buNone/>
            </a:pPr>
            <a:r>
              <a:rPr lang="en-US" dirty="0">
                <a:solidFill>
                  <a:schemeClr val="tx1"/>
                </a:solidFill>
              </a:rPr>
              <a:t>Enrollment is not a guarantee the business will receive a loan.</a:t>
            </a:r>
          </a:p>
          <a:p>
            <a:pPr marL="457200" indent="-457200">
              <a:lnSpc>
                <a:spcPct val="107000"/>
              </a:lnSpc>
              <a:spcAft>
                <a:spcPts val="800"/>
              </a:spcAft>
              <a:buFont typeface="+mj-lt"/>
              <a:buAutoNum type="arabicPeriod"/>
            </a:pPr>
            <a:endParaRPr lang="en-US" dirty="0">
              <a:solidFill>
                <a:schemeClr val="tx1"/>
              </a:solidFill>
            </a:endParaRPr>
          </a:p>
          <a:p>
            <a:pPr marL="342900" indent="-342900">
              <a:lnSpc>
                <a:spcPct val="107000"/>
              </a:lnSpc>
              <a:spcAft>
                <a:spcPts val="800"/>
              </a:spcAft>
              <a:buFont typeface="Symbol" panose="05050102010706020507" pitchFamily="18" charset="2"/>
              <a:buChar char=""/>
            </a:pPr>
            <a:endParaRPr lang="en-US" dirty="0"/>
          </a:p>
        </p:txBody>
      </p:sp>
    </p:spTree>
    <p:extLst>
      <p:ext uri="{BB962C8B-B14F-4D97-AF65-F5344CB8AC3E}">
        <p14:creationId xmlns:p14="http://schemas.microsoft.com/office/powerpoint/2010/main" val="798132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Proof of Investment</a:t>
            </a:r>
          </a:p>
        </p:txBody>
      </p:sp>
      <p:sp>
        <p:nvSpPr>
          <p:cNvPr id="10" name="Content Placeholder 9"/>
          <p:cNvSpPr>
            <a:spLocks noGrp="1"/>
          </p:cNvSpPr>
          <p:nvPr>
            <p:ph idx="1"/>
          </p:nvPr>
        </p:nvSpPr>
        <p:spPr/>
        <p:txBody>
          <a:bodyPr>
            <a:normAutofit/>
          </a:bodyPr>
          <a:lstStyle/>
          <a:p>
            <a:pPr>
              <a:lnSpc>
                <a:spcPct val="107000"/>
              </a:lnSpc>
              <a:spcBef>
                <a:spcPts val="600"/>
              </a:spcBef>
              <a:spcAft>
                <a:spcPts val="600"/>
              </a:spcAft>
            </a:pPr>
            <a:r>
              <a:rPr lang="en-US" dirty="0">
                <a:solidFill>
                  <a:schemeClr val="tx1"/>
                </a:solidFill>
              </a:rPr>
              <a:t>Proof of investment for all equity raised during the GLF funding round is required. </a:t>
            </a:r>
          </a:p>
          <a:p>
            <a:pPr>
              <a:lnSpc>
                <a:spcPct val="107000"/>
              </a:lnSpc>
              <a:spcBef>
                <a:spcPts val="600"/>
              </a:spcBef>
              <a:spcAft>
                <a:spcPts val="600"/>
              </a:spcAft>
            </a:pPr>
            <a:r>
              <a:rPr lang="en-US" dirty="0">
                <a:solidFill>
                  <a:schemeClr val="tx1"/>
                </a:solidFill>
              </a:rPr>
              <a:t>At least one investment must be made by an investor that is either qualified as an Accredited Investor per the U.S. Securities and Exchange Commission under Rule 501 of Regulation D or a VC or Angel fund.</a:t>
            </a:r>
          </a:p>
          <a:p>
            <a:pPr>
              <a:lnSpc>
                <a:spcPct val="107000"/>
              </a:lnSpc>
              <a:spcBef>
                <a:spcPts val="600"/>
              </a:spcBef>
              <a:spcAft>
                <a:spcPts val="600"/>
              </a:spcAft>
            </a:pPr>
            <a:r>
              <a:rPr lang="en-US" dirty="0">
                <a:solidFill>
                  <a:schemeClr val="tx1"/>
                </a:solidFill>
              </a:rPr>
              <a:t>After completing at least 70% of the proposed raise, DEED will issue a loan for 20% of the actual amount raised up to $400,000.</a:t>
            </a:r>
          </a:p>
          <a:p>
            <a:pPr>
              <a:lnSpc>
                <a:spcPct val="107000"/>
              </a:lnSpc>
              <a:spcBef>
                <a:spcPts val="600"/>
              </a:spcBef>
              <a:spcAft>
                <a:spcPts val="600"/>
              </a:spcAft>
            </a:pPr>
            <a:r>
              <a:rPr lang="en-US" dirty="0">
                <a:solidFill>
                  <a:schemeClr val="tx1"/>
                </a:solidFill>
              </a:rPr>
              <a:t>The business enters into a loan agreement with DEED and agrees to provide annual updates and data related to the loan. </a:t>
            </a:r>
          </a:p>
          <a:p>
            <a:pPr marL="342900" indent="-342900">
              <a:lnSpc>
                <a:spcPct val="107000"/>
              </a:lnSpc>
              <a:spcAft>
                <a:spcPts val="800"/>
              </a:spcAft>
              <a:buFont typeface="Symbol" panose="05050102010706020507" pitchFamily="18" charset="2"/>
              <a:buChar char=""/>
            </a:pPr>
            <a:endParaRPr lang="en-US" dirty="0"/>
          </a:p>
        </p:txBody>
      </p:sp>
    </p:spTree>
    <p:extLst>
      <p:ext uri="{BB962C8B-B14F-4D97-AF65-F5344CB8AC3E}">
        <p14:creationId xmlns:p14="http://schemas.microsoft.com/office/powerpoint/2010/main" val="3280007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Loan Terms and Conditions</a:t>
            </a:r>
          </a:p>
        </p:txBody>
      </p:sp>
      <p:sp>
        <p:nvSpPr>
          <p:cNvPr id="10" name="Content Placeholder 9"/>
          <p:cNvSpPr>
            <a:spLocks noGrp="1"/>
          </p:cNvSpPr>
          <p:nvPr>
            <p:ph idx="1"/>
          </p:nvPr>
        </p:nvSpPr>
        <p:spPr/>
        <p:txBody>
          <a:bodyPr>
            <a:normAutofit/>
          </a:bodyPr>
          <a:lstStyle/>
          <a:p>
            <a:pPr marL="342900" indent="-342900">
              <a:lnSpc>
                <a:spcPct val="107000"/>
              </a:lnSpc>
              <a:spcAft>
                <a:spcPts val="800"/>
              </a:spcAft>
              <a:buFont typeface="Symbol" panose="05050102010706020507" pitchFamily="18" charset="2"/>
              <a:buChar char=""/>
            </a:pPr>
            <a:r>
              <a:rPr lang="en-US" dirty="0">
                <a:solidFill>
                  <a:schemeClr val="tx1"/>
                </a:solidFill>
              </a:rPr>
              <a:t>$100,000 minimum loan amount, $400,000 maximum</a:t>
            </a:r>
          </a:p>
          <a:p>
            <a:pPr marL="342900" indent="-342900">
              <a:lnSpc>
                <a:spcPct val="107000"/>
              </a:lnSpc>
              <a:spcAft>
                <a:spcPts val="800"/>
              </a:spcAft>
              <a:buFont typeface="Symbol" panose="05050102010706020507" pitchFamily="18" charset="2"/>
              <a:buChar char=""/>
            </a:pPr>
            <a:r>
              <a:rPr lang="en-US" dirty="0">
                <a:solidFill>
                  <a:schemeClr val="tx1"/>
                </a:solidFill>
                <a:latin typeface="Calibri" panose="020F0502020204030204" pitchFamily="34" charset="0"/>
              </a:rPr>
              <a:t>N</a:t>
            </a:r>
            <a:r>
              <a:rPr lang="en-US" b="0" i="0" dirty="0">
                <a:solidFill>
                  <a:schemeClr val="tx1"/>
                </a:solidFill>
                <a:effectLst/>
                <a:latin typeface="Calibri" panose="020F0502020204030204" pitchFamily="34" charset="0"/>
              </a:rPr>
              <a:t>on-recourse, 7-year amortization, 1% interest</a:t>
            </a:r>
          </a:p>
          <a:p>
            <a:pPr marL="342900" indent="-342900">
              <a:lnSpc>
                <a:spcPct val="107000"/>
              </a:lnSpc>
              <a:spcAft>
                <a:spcPts val="800"/>
              </a:spcAft>
              <a:buFont typeface="Symbol" panose="05050102010706020507" pitchFamily="18" charset="2"/>
              <a:buChar char=""/>
            </a:pPr>
            <a:r>
              <a:rPr lang="en-US" dirty="0">
                <a:solidFill>
                  <a:schemeClr val="tx1"/>
                </a:solidFill>
                <a:latin typeface="Calibri" panose="020F0502020204030204" pitchFamily="34" charset="0"/>
              </a:rPr>
              <a:t>Interest only with deferred principal payments until year 4</a:t>
            </a:r>
          </a:p>
          <a:p>
            <a:pPr marL="342900" indent="-342900">
              <a:lnSpc>
                <a:spcPct val="107000"/>
              </a:lnSpc>
              <a:spcAft>
                <a:spcPts val="800"/>
              </a:spcAft>
              <a:buFont typeface="Symbol" panose="05050102010706020507" pitchFamily="18" charset="2"/>
              <a:buChar char=""/>
            </a:pPr>
            <a:r>
              <a:rPr lang="en-US" b="0" i="0" dirty="0">
                <a:solidFill>
                  <a:schemeClr val="tx1"/>
                </a:solidFill>
                <a:effectLst/>
                <a:latin typeface="Calibri" panose="020F0502020204030204" pitchFamily="34" charset="0"/>
              </a:rPr>
              <a:t>At year 4, payments on 50% of the principal begin</a:t>
            </a:r>
          </a:p>
          <a:p>
            <a:pPr marL="342900" indent="-342900">
              <a:lnSpc>
                <a:spcPct val="107000"/>
              </a:lnSpc>
              <a:spcAft>
                <a:spcPts val="800"/>
              </a:spcAft>
              <a:buFont typeface="Symbol" panose="05050102010706020507" pitchFamily="18" charset="2"/>
              <a:buChar char=""/>
            </a:pPr>
            <a:r>
              <a:rPr lang="en-US" b="0" i="0" dirty="0">
                <a:solidFill>
                  <a:schemeClr val="tx1"/>
                </a:solidFill>
                <a:effectLst/>
                <a:latin typeface="Calibri" panose="020F0502020204030204" pitchFamily="34" charset="0"/>
              </a:rPr>
              <a:t>At maturity (Year 7) the loan balance is due in a balloon payment</a:t>
            </a:r>
          </a:p>
          <a:p>
            <a:pPr marL="342900" indent="-342900">
              <a:lnSpc>
                <a:spcPct val="107000"/>
              </a:lnSpc>
              <a:spcAft>
                <a:spcPts val="800"/>
              </a:spcAft>
              <a:buFont typeface="Symbol" panose="05050102010706020507" pitchFamily="18" charset="2"/>
              <a:buChar char=""/>
            </a:pPr>
            <a:r>
              <a:rPr lang="en-US" dirty="0">
                <a:solidFill>
                  <a:schemeClr val="tx1"/>
                </a:solidFill>
                <a:latin typeface="Calibri" panose="020F0502020204030204" pitchFamily="34" charset="0"/>
              </a:rPr>
              <a:t>Loan must be used for an eligible business purpose</a:t>
            </a:r>
            <a:endParaRPr lang="en-US" b="0" i="0" dirty="0">
              <a:solidFill>
                <a:schemeClr val="tx1"/>
              </a:solidFill>
              <a:effectLst/>
              <a:latin typeface="Calibri" panose="020F0502020204030204" pitchFamily="34" charset="0"/>
            </a:endParaRPr>
          </a:p>
          <a:p>
            <a:pPr marL="342900" indent="-342900">
              <a:lnSpc>
                <a:spcPct val="107000"/>
              </a:lnSpc>
              <a:spcAft>
                <a:spcPts val="80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100" dirty="0"/>
          </a:p>
        </p:txBody>
      </p:sp>
    </p:spTree>
    <p:extLst>
      <p:ext uri="{BB962C8B-B14F-4D97-AF65-F5344CB8AC3E}">
        <p14:creationId xmlns:p14="http://schemas.microsoft.com/office/powerpoint/2010/main" val="1100537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Loan Terms and Conditions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buNone/>
            </a:pPr>
            <a:r>
              <a:rPr lang="en-US" sz="2400" b="0" i="0" dirty="0">
                <a:solidFill>
                  <a:schemeClr val="tx1"/>
                </a:solidFill>
                <a:effectLst/>
                <a:latin typeface="Calibri" panose="020F0502020204030204" pitchFamily="34" charset="0"/>
              </a:rPr>
              <a:t>Material changes to the business must be reported to DEED</a:t>
            </a:r>
          </a:p>
          <a:p>
            <a:r>
              <a:rPr lang="en-US" sz="2400" b="0" i="0" dirty="0">
                <a:solidFill>
                  <a:schemeClr val="tx1"/>
                </a:solidFill>
                <a:effectLst/>
                <a:latin typeface="Calibri" panose="020F0502020204030204" pitchFamily="34" charset="0"/>
              </a:rPr>
              <a:t>If the business is sold, the business must pay an additional 10% of the original loan principal</a:t>
            </a:r>
          </a:p>
          <a:p>
            <a:r>
              <a:rPr lang="en-US" sz="2400" b="0" i="0" dirty="0">
                <a:solidFill>
                  <a:schemeClr val="tx1"/>
                </a:solidFill>
                <a:effectLst/>
                <a:latin typeface="Calibri" panose="020F0502020204030204" pitchFamily="34" charset="0"/>
              </a:rPr>
              <a:t>In the event of next qualified financing event (a single raise of $20M or a cumulative raise of $40M), the loan balance is due within 30 days of the date of sale. </a:t>
            </a:r>
            <a:endParaRPr lang="en-US" sz="2400" dirty="0">
              <a:solidFill>
                <a:schemeClr val="tx1"/>
              </a:solidFill>
            </a:endParaRPr>
          </a:p>
        </p:txBody>
      </p:sp>
    </p:spTree>
    <p:extLst>
      <p:ext uri="{BB962C8B-B14F-4D97-AF65-F5344CB8AC3E}">
        <p14:creationId xmlns:p14="http://schemas.microsoft.com/office/powerpoint/2010/main" val="247662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Reporting</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spcBef>
                <a:spcPts val="600"/>
              </a:spcBef>
              <a:spcAft>
                <a:spcPts val="600"/>
              </a:spcAft>
              <a:buNone/>
            </a:pPr>
            <a:r>
              <a:rPr lang="en-US" sz="2400" b="0" i="0" dirty="0">
                <a:solidFill>
                  <a:schemeClr val="tx1"/>
                </a:solidFill>
                <a:effectLst/>
                <a:latin typeface="Calibri" panose="020F0502020204030204" pitchFamily="34" charset="0"/>
              </a:rPr>
              <a:t>The GLF requires annual reporting to comply with SSBCI requirements, including:</a:t>
            </a:r>
          </a:p>
          <a:p>
            <a:pPr>
              <a:spcBef>
                <a:spcPts val="600"/>
              </a:spcBef>
              <a:spcAft>
                <a:spcPts val="600"/>
              </a:spcAft>
            </a:pPr>
            <a:r>
              <a:rPr lang="en-US" sz="2400" dirty="0">
                <a:solidFill>
                  <a:schemeClr val="tx1"/>
                </a:solidFill>
                <a:latin typeface="Calibri" panose="020F0502020204030204" pitchFamily="34" charset="0"/>
              </a:rPr>
              <a:t>U</a:t>
            </a:r>
            <a:r>
              <a:rPr lang="en-US" sz="2400" b="0" i="0" dirty="0">
                <a:solidFill>
                  <a:schemeClr val="tx1"/>
                </a:solidFill>
                <a:effectLst/>
                <a:latin typeface="Calibri" panose="020F0502020204030204" pitchFamily="34" charset="0"/>
              </a:rPr>
              <a:t>pdating/describing any material changes in the business</a:t>
            </a:r>
          </a:p>
          <a:p>
            <a:pPr>
              <a:spcBef>
                <a:spcPts val="600"/>
              </a:spcBef>
              <a:spcAft>
                <a:spcPts val="600"/>
              </a:spcAft>
            </a:pPr>
            <a:r>
              <a:rPr lang="en-US" sz="2400" dirty="0">
                <a:solidFill>
                  <a:schemeClr val="tx1"/>
                </a:solidFill>
                <a:latin typeface="Calibri" panose="020F0502020204030204" pitchFamily="34" charset="0"/>
              </a:rPr>
              <a:t>N</a:t>
            </a:r>
            <a:r>
              <a:rPr lang="en-US" sz="2400" b="0" i="0" dirty="0">
                <a:solidFill>
                  <a:schemeClr val="tx1"/>
                </a:solidFill>
                <a:effectLst/>
                <a:latin typeface="Calibri" panose="020F0502020204030204" pitchFamily="34" charset="0"/>
              </a:rPr>
              <a:t>ew officers and/or ownership changes </a:t>
            </a:r>
          </a:p>
          <a:p>
            <a:pPr>
              <a:spcBef>
                <a:spcPts val="600"/>
              </a:spcBef>
              <a:spcAft>
                <a:spcPts val="600"/>
              </a:spcAft>
            </a:pPr>
            <a:r>
              <a:rPr lang="en-US" sz="2400" dirty="0">
                <a:solidFill>
                  <a:schemeClr val="tx1"/>
                </a:solidFill>
                <a:latin typeface="Calibri" panose="020F0502020204030204" pitchFamily="34" charset="0"/>
              </a:rPr>
              <a:t>C</a:t>
            </a:r>
            <a:r>
              <a:rPr lang="en-US" sz="2400" b="0" i="0" dirty="0">
                <a:solidFill>
                  <a:schemeClr val="tx1"/>
                </a:solidFill>
                <a:effectLst/>
                <a:latin typeface="Calibri" panose="020F0502020204030204" pitchFamily="34" charset="0"/>
              </a:rPr>
              <a:t>apital raises/new investors</a:t>
            </a:r>
          </a:p>
          <a:p>
            <a:pPr>
              <a:spcBef>
                <a:spcPts val="600"/>
              </a:spcBef>
              <a:spcAft>
                <a:spcPts val="600"/>
              </a:spcAft>
            </a:pPr>
            <a:r>
              <a:rPr lang="en-US" sz="2400" dirty="0">
                <a:solidFill>
                  <a:schemeClr val="tx1"/>
                </a:solidFill>
                <a:latin typeface="Calibri" panose="020F0502020204030204" pitchFamily="34" charset="0"/>
              </a:rPr>
              <a:t>S</a:t>
            </a:r>
            <a:r>
              <a:rPr lang="en-US" sz="2400" b="0" i="0" dirty="0">
                <a:solidFill>
                  <a:schemeClr val="tx1"/>
                </a:solidFill>
                <a:effectLst/>
                <a:latin typeface="Calibri" panose="020F0502020204030204" pitchFamily="34" charset="0"/>
              </a:rPr>
              <a:t>ales or licensing of the intellectual property   </a:t>
            </a:r>
          </a:p>
          <a:p>
            <a:pPr>
              <a:spcBef>
                <a:spcPts val="600"/>
              </a:spcBef>
              <a:spcAft>
                <a:spcPts val="600"/>
              </a:spcAft>
            </a:pPr>
            <a:r>
              <a:rPr lang="en-US" sz="2400" dirty="0">
                <a:solidFill>
                  <a:schemeClr val="tx1"/>
                </a:solidFill>
                <a:latin typeface="Calibri" panose="020F0502020204030204" pitchFamily="34" charset="0"/>
              </a:rPr>
              <a:t>Employment</a:t>
            </a:r>
            <a:endParaRPr lang="en-US" sz="2400" b="0" i="0" dirty="0">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340381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SSBCI Prohibited Use of Funds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lgn="l" rtl="0" fontAlgn="base">
              <a:spcBef>
                <a:spcPts val="600"/>
              </a:spcBef>
              <a:spcAft>
                <a:spcPts val="600"/>
              </a:spcAft>
              <a:buNone/>
            </a:pPr>
            <a:r>
              <a:rPr lang="en-US" sz="2400" b="0" i="0" dirty="0">
                <a:solidFill>
                  <a:schemeClr val="tx1"/>
                </a:solidFill>
                <a:effectLst/>
                <a:latin typeface="Calibri" panose="020F0502020204030204" pitchFamily="34" charset="0"/>
              </a:rPr>
              <a:t>SSBCI use of funds restrictions include:</a:t>
            </a:r>
          </a:p>
          <a:p>
            <a:pPr algn="l" rtl="0" fontAlgn="base">
              <a:spcBef>
                <a:spcPts val="600"/>
              </a:spcBef>
              <a:spcAft>
                <a:spcPts val="600"/>
              </a:spcAft>
              <a:buFont typeface="Arial" panose="020B0604020202020204" pitchFamily="34" charset="0"/>
              <a:buChar char="•"/>
            </a:pPr>
            <a:r>
              <a:rPr lang="en-US" sz="2400" b="0" i="0" dirty="0">
                <a:solidFill>
                  <a:schemeClr val="tx1"/>
                </a:solidFill>
                <a:effectLst/>
                <a:latin typeface="Calibri" panose="020F0502020204030204" pitchFamily="34" charset="0"/>
              </a:rPr>
              <a:t>Repay delinquent federal or state income taxes unless the eligible business has a payment plan in place with the relevant taxing authority;</a:t>
            </a:r>
          </a:p>
          <a:p>
            <a:pPr algn="l" rtl="0" fontAlgn="base">
              <a:spcBef>
                <a:spcPts val="600"/>
              </a:spcBef>
              <a:spcAft>
                <a:spcPts val="600"/>
              </a:spcAft>
              <a:buFont typeface="Arial" panose="020B0604020202020204" pitchFamily="34" charset="0"/>
              <a:buChar char="•"/>
            </a:pPr>
            <a:r>
              <a:rPr lang="en-US" sz="2400" b="0" i="0" dirty="0">
                <a:solidFill>
                  <a:schemeClr val="tx1"/>
                </a:solidFill>
                <a:effectLst/>
                <a:latin typeface="Calibri" panose="020F0502020204030204" pitchFamily="34" charset="0"/>
              </a:rPr>
              <a:t>Repay taxes held in trust or escrow, e.g. payroll or sales taxes; </a:t>
            </a:r>
          </a:p>
          <a:p>
            <a:pPr algn="l" rtl="0" fontAlgn="base">
              <a:spcBef>
                <a:spcPts val="600"/>
              </a:spcBef>
              <a:spcAft>
                <a:spcPts val="600"/>
              </a:spcAft>
              <a:buFont typeface="Arial" panose="020B0604020202020204" pitchFamily="34" charset="0"/>
              <a:buChar char="•"/>
            </a:pPr>
            <a:r>
              <a:rPr lang="en-US" sz="2400" b="0" i="0" dirty="0">
                <a:solidFill>
                  <a:schemeClr val="tx1"/>
                </a:solidFill>
                <a:effectLst/>
                <a:latin typeface="Calibri" panose="020F0502020204030204" pitchFamily="34" charset="0"/>
              </a:rPr>
              <a:t>Purchase any portion of the ownership interest of any owner of the business or buy out ownership shares of any limited or general partners;</a:t>
            </a:r>
          </a:p>
          <a:p>
            <a:pPr fontAlgn="base">
              <a:spcBef>
                <a:spcPts val="600"/>
              </a:spcBef>
              <a:spcAft>
                <a:spcPts val="600"/>
              </a:spcAft>
            </a:pPr>
            <a:r>
              <a:rPr lang="en-US" sz="2400" b="0" i="0" dirty="0">
                <a:solidFill>
                  <a:schemeClr val="tx1"/>
                </a:solidFill>
                <a:effectLst/>
                <a:latin typeface="Calibri" panose="020F0502020204030204" pitchFamily="34" charset="0"/>
              </a:rPr>
              <a:t>Reimburse funds owed to any owner or investor for startup costs, including any additional equity injection for business continuance</a:t>
            </a:r>
            <a:r>
              <a:rPr lang="en-US" sz="2400" dirty="0">
                <a:solidFill>
                  <a:schemeClr val="tx1"/>
                </a:solidFill>
                <a:latin typeface="Calibri" panose="020F0502020204030204" pitchFamily="34" charset="0"/>
              </a:rPr>
              <a:t>.</a:t>
            </a:r>
          </a:p>
          <a:p>
            <a:pPr marL="0" indent="0" algn="l" rtl="0" fontAlgn="base">
              <a:buNone/>
            </a:pPr>
            <a:endParaRPr lang="en-US" sz="2000" b="0" i="0" dirty="0">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3612289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Attestations/Certifications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sz="3200" dirty="0">
                <a:solidFill>
                  <a:schemeClr val="tx1"/>
                </a:solidFill>
                <a:cs typeface="Calibri"/>
              </a:rPr>
              <a:t>Certifications are required for each SSBCI transaction and must be signed by an authorized representative. The following must be completed before enrollment:</a:t>
            </a:r>
          </a:p>
          <a:p>
            <a:pPr marL="457200" lvl="1" indent="0">
              <a:buNone/>
            </a:pPr>
            <a:r>
              <a:rPr lang="en-US" sz="3200" b="1" dirty="0">
                <a:solidFill>
                  <a:schemeClr val="tx1"/>
                </a:solidFill>
                <a:cs typeface="Calibri"/>
              </a:rPr>
              <a:t>Borrower Certifications </a:t>
            </a:r>
          </a:p>
          <a:p>
            <a:pPr marL="457200" lvl="1" indent="0">
              <a:buNone/>
            </a:pPr>
            <a:r>
              <a:rPr lang="en-US" sz="3200" dirty="0">
                <a:solidFill>
                  <a:schemeClr val="tx1"/>
                </a:solidFill>
                <a:cs typeface="Calibri"/>
              </a:rPr>
              <a:t>1. Use of Proceeds</a:t>
            </a:r>
          </a:p>
          <a:p>
            <a:pPr marL="457200" lvl="1" indent="0">
              <a:buNone/>
            </a:pPr>
            <a:r>
              <a:rPr lang="en-US" sz="3200" dirty="0">
                <a:solidFill>
                  <a:schemeClr val="tx1"/>
                </a:solidFill>
                <a:cs typeface="Calibri"/>
              </a:rPr>
              <a:t>2. Conflict of Interest</a:t>
            </a:r>
          </a:p>
          <a:p>
            <a:pPr marL="457200" lvl="1" indent="0">
              <a:buNone/>
            </a:pPr>
            <a:r>
              <a:rPr lang="en-US" sz="3200" dirty="0">
                <a:solidFill>
                  <a:schemeClr val="tx1"/>
                </a:solidFill>
                <a:cs typeface="Calibri"/>
              </a:rPr>
              <a:t>3. Sex Offender Certification</a:t>
            </a:r>
          </a:p>
          <a:p>
            <a:pPr marL="457200" lvl="1" indent="0">
              <a:buNone/>
            </a:pPr>
            <a:r>
              <a:rPr lang="en-US" sz="3200" dirty="0">
                <a:solidFill>
                  <a:schemeClr val="tx1"/>
                </a:solidFill>
                <a:cs typeface="Calibri"/>
              </a:rPr>
              <a:t>4. Self Certification SEDI-Owned</a:t>
            </a:r>
            <a:endParaRPr lang="en-US" sz="3200" dirty="0">
              <a:solidFill>
                <a:schemeClr val="tx1"/>
              </a:solidFill>
            </a:endParaRPr>
          </a:p>
        </p:txBody>
      </p:sp>
    </p:spTree>
    <p:extLst>
      <p:ext uri="{BB962C8B-B14F-4D97-AF65-F5344CB8AC3E}">
        <p14:creationId xmlns:p14="http://schemas.microsoft.com/office/powerpoint/2010/main" val="76922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Borrower Demographics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lnSpcReduction="10000"/>
          </a:bodyPr>
          <a:lstStyle/>
          <a:p>
            <a:pPr lvl="1"/>
            <a:r>
              <a:rPr lang="en-US" sz="3200" dirty="0">
                <a:solidFill>
                  <a:srgbClr val="003865"/>
                </a:solidFill>
                <a:cs typeface="Calibri"/>
              </a:rPr>
              <a:t>Demographics data is requested regardless of SEDI status</a:t>
            </a:r>
          </a:p>
          <a:p>
            <a:pPr lvl="1"/>
            <a:r>
              <a:rPr lang="en-US" sz="3200" dirty="0">
                <a:solidFill>
                  <a:srgbClr val="003865"/>
                </a:solidFill>
                <a:cs typeface="Calibri"/>
              </a:rPr>
              <a:t>Borrowers may not be denied program enrollment if unwilling to provide demographics information</a:t>
            </a:r>
          </a:p>
          <a:p>
            <a:pPr lvl="1"/>
            <a:r>
              <a:rPr lang="en-US" sz="3200" dirty="0">
                <a:solidFill>
                  <a:srgbClr val="003865"/>
                </a:solidFill>
                <a:cs typeface="Calibri"/>
              </a:rPr>
              <a:t>The credit decision isn’t made on the demographics information provided </a:t>
            </a:r>
          </a:p>
          <a:p>
            <a:pPr lvl="1"/>
            <a:r>
              <a:rPr lang="en-US" sz="3200" dirty="0">
                <a:solidFill>
                  <a:srgbClr val="003865"/>
                </a:solidFill>
                <a:cs typeface="Calibri"/>
              </a:rPr>
              <a:t>Borrowers are able to select from a set list of responses, regarding race, ethnicity, ancestry, gender, sexual orientation and veteran status</a:t>
            </a:r>
            <a:endParaRPr lang="en-US" sz="3200" dirty="0">
              <a:solidFill>
                <a:srgbClr val="003865"/>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843538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Thank You!</a:t>
            </a:r>
          </a:p>
        </p:txBody>
      </p:sp>
      <p:sp>
        <p:nvSpPr>
          <p:cNvPr id="3" name="Text Placeholder 2"/>
          <p:cNvSpPr>
            <a:spLocks noGrp="1"/>
          </p:cNvSpPr>
          <p:nvPr>
            <p:ph type="body" sz="quarter" idx="13"/>
          </p:nvPr>
        </p:nvSpPr>
        <p:spPr/>
        <p:txBody>
          <a:bodyPr/>
          <a:lstStyle/>
          <a:p>
            <a:r>
              <a:rPr lang="en-US" sz="3200" b="1" dirty="0">
                <a:solidFill>
                  <a:schemeClr val="tx1"/>
                </a:solidFill>
              </a:rPr>
              <a:t>John Endris, Program Administrator Principal</a:t>
            </a:r>
          </a:p>
          <a:p>
            <a:r>
              <a:rPr lang="en-US" sz="3200" b="1" dirty="0">
                <a:solidFill>
                  <a:schemeClr val="tx1"/>
                </a:solidFill>
              </a:rPr>
              <a:t>SSBCI Unit, Office of Business Finance</a:t>
            </a:r>
          </a:p>
          <a:p>
            <a:r>
              <a:rPr lang="en-US" sz="3200" b="1" i="1" dirty="0">
                <a:solidFill>
                  <a:schemeClr val="tx1"/>
                </a:solidFill>
              </a:rPr>
              <a:t>ssbci.deed@state.mn.us</a:t>
            </a:r>
            <a:endParaRPr lang="en-US" sz="2800" b="1" i="1" dirty="0">
              <a:solidFill>
                <a:schemeClr val="tx1"/>
              </a:solidFill>
            </a:endParaRPr>
          </a:p>
          <a:p>
            <a:endParaRPr lang="en-US" sz="3200" b="1" dirty="0"/>
          </a:p>
        </p:txBody>
      </p:sp>
    </p:spTree>
    <p:extLst>
      <p:ext uri="{BB962C8B-B14F-4D97-AF65-F5344CB8AC3E}">
        <p14:creationId xmlns:p14="http://schemas.microsoft.com/office/powerpoint/2010/main" val="24291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Agenda</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lvl="1"/>
            <a:r>
              <a:rPr lang="en-US" sz="3200" dirty="0">
                <a:solidFill>
                  <a:schemeClr val="tx1"/>
                </a:solidFill>
                <a:cs typeface="Calibri"/>
              </a:rPr>
              <a:t>Introductions </a:t>
            </a:r>
            <a:endParaRPr lang="en-US" sz="3200" dirty="0">
              <a:solidFill>
                <a:schemeClr val="tx1"/>
              </a:solidFill>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SSBCI 2.0 Funding</a:t>
            </a:r>
            <a:endParaRPr lang="en-US" sz="3200" dirty="0">
              <a:solidFill>
                <a:schemeClr val="tx1"/>
              </a:solidFill>
              <a:cs typeface="Calibri"/>
            </a:endParaRPr>
          </a:p>
          <a:p>
            <a:pPr lvl="1"/>
            <a:r>
              <a:rPr lang="en-US" sz="3200" dirty="0">
                <a:solidFill>
                  <a:schemeClr val="tx1"/>
                </a:solidFill>
                <a:cs typeface="Calibri"/>
              </a:rPr>
              <a:t>Program Overview</a:t>
            </a:r>
            <a:r>
              <a:rPr kumimoji="0" lang="en-US" sz="3200" b="0" i="0" u="none" strike="noStrike" kern="1200" cap="none" spc="0" normalizeH="0" baseline="0" noProof="0" dirty="0">
                <a:ln>
                  <a:noFill/>
                </a:ln>
                <a:solidFill>
                  <a:schemeClr val="tx1"/>
                </a:solidFill>
                <a:effectLst/>
                <a:uLnTx/>
                <a:uFillTx/>
                <a:latin typeface="+mn-lt"/>
                <a:ea typeface="+mn-ea"/>
                <a:cs typeface="Calibri"/>
              </a:rPr>
              <a:t> </a:t>
            </a:r>
            <a:endParaRPr lang="en-US" sz="3200" dirty="0">
              <a:solidFill>
                <a:schemeClr val="tx1"/>
              </a:solidFill>
              <a:cs typeface="Calibri"/>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Application </a:t>
            </a: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Loan Structure</a:t>
            </a:r>
            <a:r>
              <a:rPr lang="en-US" sz="3200" dirty="0">
                <a:solidFill>
                  <a:schemeClr val="tx1"/>
                </a:solidFill>
                <a:cs typeface="Calibri"/>
              </a:rPr>
              <a:t> and Conditions</a:t>
            </a: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Wrap Up (Q&amp;A)</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14311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SSBCI 2.0 Funding Overview</a:t>
            </a:r>
          </a:p>
        </p:txBody>
      </p:sp>
      <p:sp>
        <p:nvSpPr>
          <p:cNvPr id="3" name="Content Placeholder 2"/>
          <p:cNvSpPr>
            <a:spLocks noGrp="1"/>
          </p:cNvSpPr>
          <p:nvPr>
            <p:ph idx="1"/>
          </p:nvPr>
        </p:nvSpPr>
        <p:spPr>
          <a:xfrm>
            <a:off x="838200" y="1700011"/>
            <a:ext cx="10515600" cy="4476952"/>
          </a:xfrm>
        </p:spPr>
        <p:txBody>
          <a:bodyPr>
            <a:normAutofit/>
          </a:bodyPr>
          <a:lstStyle/>
          <a:p>
            <a:r>
              <a:rPr lang="en-US" sz="2800" dirty="0">
                <a:solidFill>
                  <a:schemeClr val="tx1"/>
                </a:solidFill>
                <a:cs typeface="Calibri"/>
              </a:rPr>
              <a:t>Federal funds from the U.S. Dept. of the Treasury</a:t>
            </a:r>
          </a:p>
          <a:p>
            <a:r>
              <a:rPr lang="en-US" sz="2800" dirty="0">
                <a:solidFill>
                  <a:schemeClr val="tx1"/>
                </a:solidFill>
                <a:cs typeface="Calibri"/>
              </a:rPr>
              <a:t>Part of the American Rescue Plan Act of 2021 (ARPA)</a:t>
            </a:r>
          </a:p>
          <a:p>
            <a:r>
              <a:rPr lang="en-US" sz="2800" dirty="0">
                <a:solidFill>
                  <a:schemeClr val="tx1"/>
                </a:solidFill>
              </a:rPr>
              <a:t>Minnesota expects to receive $97M over several years</a:t>
            </a:r>
          </a:p>
          <a:p>
            <a:r>
              <a:rPr lang="en-US" sz="2800" dirty="0">
                <a:solidFill>
                  <a:schemeClr val="tx1"/>
                </a:solidFill>
                <a:cs typeface="Calibri"/>
              </a:rPr>
              <a:t>Six approved small business credit support and venture capital programs</a:t>
            </a:r>
          </a:p>
          <a:p>
            <a:r>
              <a:rPr lang="en-US" sz="2800" dirty="0">
                <a:solidFill>
                  <a:schemeClr val="tx1"/>
                </a:solidFill>
                <a:cs typeface="Calibri"/>
              </a:rPr>
              <a:t>Provides access to additional capital for qualified small businesses</a:t>
            </a:r>
          </a:p>
          <a:p>
            <a:r>
              <a:rPr lang="en-US" sz="2800" dirty="0">
                <a:solidFill>
                  <a:schemeClr val="tx1"/>
                </a:solidFill>
                <a:cs typeface="Calibri"/>
              </a:rPr>
              <a:t>SSBCI funding must cause and result in private financing</a:t>
            </a:r>
          </a:p>
          <a:p>
            <a:pPr lvl="1"/>
            <a:endParaRPr lang="en-US" sz="2800" dirty="0">
              <a:solidFill>
                <a:srgbClr val="003865"/>
              </a:solidFill>
            </a:endParaRPr>
          </a:p>
          <a:p>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endParaRPr lang="en-US" dirty="0"/>
          </a:p>
        </p:txBody>
      </p:sp>
      <p:sp>
        <p:nvSpPr>
          <p:cNvPr id="5" name="Slide Number Placeholder 4"/>
          <p:cNvSpPr>
            <a:spLocks noGrp="1"/>
          </p:cNvSpPr>
          <p:nvPr>
            <p:ph type="sldNum" sz="quarter" idx="12"/>
          </p:nvPr>
        </p:nvSpPr>
        <p:spPr bwMode="black">
          <a:xfrm>
            <a:off x="9891132" y="6356350"/>
            <a:ext cx="14626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F63A3B-78C7-47BE-AE5E-E10140E04643}" type="slidenum">
              <a:rPr lang="en-US" smtClean="0"/>
              <a:pPr/>
              <a:t>3</a:t>
            </a:fld>
            <a:endParaRPr lang="en-US" dirty="0"/>
          </a:p>
        </p:txBody>
      </p:sp>
    </p:spTree>
    <p:extLst>
      <p:ext uri="{BB962C8B-B14F-4D97-AF65-F5344CB8AC3E}">
        <p14:creationId xmlns:p14="http://schemas.microsoft.com/office/powerpoint/2010/main" val="373522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32E5-653A-4EB0-9B83-FC77C0A625CB}"/>
              </a:ext>
            </a:extLst>
          </p:cNvPr>
          <p:cNvSpPr>
            <a:spLocks noGrp="1"/>
          </p:cNvSpPr>
          <p:nvPr>
            <p:ph type="title"/>
          </p:nvPr>
        </p:nvSpPr>
        <p:spPr/>
        <p:txBody>
          <a:bodyPr>
            <a:normAutofit/>
          </a:bodyPr>
          <a:lstStyle/>
          <a:p>
            <a:pPr algn="l"/>
            <a:r>
              <a:rPr lang="en-US" sz="5400" b="1" dirty="0"/>
              <a:t>SSBCI 2.0 Programs</a:t>
            </a:r>
          </a:p>
        </p:txBody>
      </p:sp>
      <p:sp>
        <p:nvSpPr>
          <p:cNvPr id="5" name="Content Placeholder 2">
            <a:extLst>
              <a:ext uri="{FF2B5EF4-FFF2-40B4-BE49-F238E27FC236}">
                <a16:creationId xmlns:a16="http://schemas.microsoft.com/office/drawing/2014/main" id="{CE7E562C-4021-4B7E-8AE9-CDF1223B86FC}"/>
              </a:ext>
            </a:extLst>
          </p:cNvPr>
          <p:cNvSpPr txBox="1">
            <a:spLocks/>
          </p:cNvSpPr>
          <p:nvPr/>
        </p:nvSpPr>
        <p:spPr bwMode="white">
          <a:xfrm>
            <a:off x="838200" y="1163018"/>
            <a:ext cx="10515600" cy="487943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1000"/>
              </a:spcAft>
              <a:buClr>
                <a:schemeClr val="accent2"/>
              </a:buClr>
              <a:buFont typeface="Arial" panose="020B0604020202020204" pitchFamily="34" charset="0"/>
              <a:buChar char="•"/>
              <a:defRPr sz="2500" kern="1200">
                <a:solidFill>
                  <a:schemeClr val="bg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2100" kern="1200">
                <a:solidFill>
                  <a:schemeClr val="bg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dirty="0"/>
              <a:t>Loan Guarantee - Banks, Credit Unions, CDFIs - $12.5M</a:t>
            </a:r>
          </a:p>
          <a:p>
            <a:r>
              <a:rPr lang="en-US" sz="3400" dirty="0"/>
              <a:t>Growth Loan Fund - $12.5M</a:t>
            </a:r>
          </a:p>
          <a:p>
            <a:r>
              <a:rPr lang="en-US" sz="3400" dirty="0"/>
              <a:t>Loan Participation - CDFI &amp; Nonprofit Lenders - $25M</a:t>
            </a:r>
          </a:p>
          <a:p>
            <a:r>
              <a:rPr lang="en-US" sz="3400" dirty="0"/>
              <a:t>Automation Loan Participation - $12.5M</a:t>
            </a:r>
          </a:p>
          <a:p>
            <a:r>
              <a:rPr lang="en-US" sz="3400" dirty="0"/>
              <a:t>Multi-Fund and Direct Investment Venture Capital Programs - $34.5M (administered by U of M)</a:t>
            </a:r>
          </a:p>
          <a:p>
            <a:pPr marL="0" indent="0">
              <a:buNone/>
            </a:pPr>
            <a:endParaRPr lang="en-US" sz="3600" dirty="0"/>
          </a:p>
        </p:txBody>
      </p:sp>
    </p:spTree>
    <p:extLst>
      <p:ext uri="{BB962C8B-B14F-4D97-AF65-F5344CB8AC3E}">
        <p14:creationId xmlns:p14="http://schemas.microsoft.com/office/powerpoint/2010/main" val="275007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Program Snapshot </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a:xfrm>
            <a:off x="838199" y="1594624"/>
            <a:ext cx="10664687" cy="5078174"/>
          </a:xfrm>
        </p:spPr>
        <p:txBody>
          <a:bodyPr vert="horz" lIns="91440" tIns="45720" rIns="91440" bIns="45720" rtlCol="0" anchor="t">
            <a:normAutofit/>
          </a:bodyPr>
          <a:lstStyle/>
          <a:p>
            <a:pPr marL="0" indent="0">
              <a:buNone/>
            </a:pPr>
            <a:endParaRPr lang="en-US" sz="3200" dirty="0">
              <a:solidFill>
                <a:srgbClr val="003865"/>
              </a:solidFill>
            </a:endParaRPr>
          </a:p>
          <a:p>
            <a:pPr marL="0" indent="0">
              <a:buNone/>
            </a:pPr>
            <a:endParaRPr lang="en-US" sz="3200" dirty="0">
              <a:solidFill>
                <a:schemeClr val="tx1"/>
              </a:solidFill>
            </a:endParaRPr>
          </a:p>
        </p:txBody>
      </p:sp>
      <p:sp>
        <p:nvSpPr>
          <p:cNvPr id="4" name="Rectangle 3" descr="Bank">
            <a:extLst>
              <a:ext uri="{FF2B5EF4-FFF2-40B4-BE49-F238E27FC236}">
                <a16:creationId xmlns:a16="http://schemas.microsoft.com/office/drawing/2014/main" id="{C01E1D7C-AA2E-409B-99AF-5DBF5A234B31}"/>
              </a:ext>
            </a:extLst>
          </p:cNvPr>
          <p:cNvSpPr/>
          <p:nvPr/>
        </p:nvSpPr>
        <p:spPr>
          <a:xfrm>
            <a:off x="1598790" y="1850503"/>
            <a:ext cx="1272796" cy="1272796"/>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C028CB3C-7137-48A6-9B5A-738351966BE2}"/>
              </a:ext>
            </a:extLst>
          </p:cNvPr>
          <p:cNvSpPr txBox="1"/>
          <p:nvPr/>
        </p:nvSpPr>
        <p:spPr>
          <a:xfrm>
            <a:off x="1422400" y="3181995"/>
            <a:ext cx="1717964" cy="369332"/>
          </a:xfrm>
          <a:prstGeom prst="rect">
            <a:avLst/>
          </a:prstGeom>
          <a:noFill/>
        </p:spPr>
        <p:txBody>
          <a:bodyPr wrap="square">
            <a:spAutoFit/>
          </a:bodyPr>
          <a:lstStyle/>
          <a:p>
            <a:pPr lvl="0">
              <a:lnSpc>
                <a:spcPct val="100000"/>
              </a:lnSpc>
              <a:defRPr b="1"/>
            </a:pPr>
            <a:r>
              <a:rPr lang="en-US" dirty="0"/>
              <a:t>Who Can Apply</a:t>
            </a:r>
          </a:p>
        </p:txBody>
      </p:sp>
      <p:sp>
        <p:nvSpPr>
          <p:cNvPr id="8" name="TextBox 7">
            <a:extLst>
              <a:ext uri="{FF2B5EF4-FFF2-40B4-BE49-F238E27FC236}">
                <a16:creationId xmlns:a16="http://schemas.microsoft.com/office/drawing/2014/main" id="{86EFE269-8F1B-4E7D-9244-1707353B8CDE}"/>
              </a:ext>
            </a:extLst>
          </p:cNvPr>
          <p:cNvSpPr txBox="1"/>
          <p:nvPr/>
        </p:nvSpPr>
        <p:spPr>
          <a:xfrm>
            <a:off x="480300" y="3588526"/>
            <a:ext cx="3980873" cy="923330"/>
          </a:xfrm>
          <a:prstGeom prst="rect">
            <a:avLst/>
          </a:prstGeom>
          <a:noFill/>
        </p:spPr>
        <p:txBody>
          <a:bodyPr wrap="square">
            <a:spAutoFit/>
          </a:bodyPr>
          <a:lstStyle/>
          <a:p>
            <a:pPr lvl="0" algn="ctr">
              <a:lnSpc>
                <a:spcPct val="100000"/>
              </a:lnSpc>
            </a:pPr>
            <a:r>
              <a:rPr lang="en-US" dirty="0"/>
              <a:t>High-tech Minnesota businesses </a:t>
            </a:r>
          </a:p>
          <a:p>
            <a:pPr lvl="0" algn="ctr">
              <a:lnSpc>
                <a:spcPct val="100000"/>
              </a:lnSpc>
            </a:pPr>
            <a:r>
              <a:rPr lang="en-US" dirty="0"/>
              <a:t>&lt;50 Employees </a:t>
            </a:r>
          </a:p>
          <a:p>
            <a:pPr lvl="0" algn="ctr">
              <a:lnSpc>
                <a:spcPct val="100000"/>
              </a:lnSpc>
            </a:pPr>
            <a:r>
              <a:rPr lang="en-US" dirty="0"/>
              <a:t>Intend to raise at $500,000 in equity</a:t>
            </a:r>
          </a:p>
        </p:txBody>
      </p:sp>
      <p:sp>
        <p:nvSpPr>
          <p:cNvPr id="9" name="Rectangle 8" descr="Money">
            <a:extLst>
              <a:ext uri="{FF2B5EF4-FFF2-40B4-BE49-F238E27FC236}">
                <a16:creationId xmlns:a16="http://schemas.microsoft.com/office/drawing/2014/main" id="{2721ECC1-12E0-42C4-8AC4-381D6AA73BC4}"/>
              </a:ext>
            </a:extLst>
          </p:cNvPr>
          <p:cNvSpPr/>
          <p:nvPr/>
        </p:nvSpPr>
        <p:spPr>
          <a:xfrm>
            <a:off x="5302590" y="3143578"/>
            <a:ext cx="1272796" cy="1272796"/>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201CE14D-9BFC-4E2F-9D59-CB480C480FF8}"/>
              </a:ext>
            </a:extLst>
          </p:cNvPr>
          <p:cNvSpPr txBox="1"/>
          <p:nvPr/>
        </p:nvSpPr>
        <p:spPr>
          <a:xfrm>
            <a:off x="4922974" y="4484309"/>
            <a:ext cx="2209801" cy="369332"/>
          </a:xfrm>
          <a:prstGeom prst="rect">
            <a:avLst/>
          </a:prstGeom>
          <a:noFill/>
        </p:spPr>
        <p:txBody>
          <a:bodyPr wrap="square">
            <a:spAutoFit/>
          </a:bodyPr>
          <a:lstStyle/>
          <a:p>
            <a:pPr lvl="0">
              <a:lnSpc>
                <a:spcPct val="100000"/>
              </a:lnSpc>
              <a:defRPr b="1"/>
            </a:pPr>
            <a:r>
              <a:rPr lang="en-US" dirty="0"/>
              <a:t>Application Process </a:t>
            </a:r>
          </a:p>
        </p:txBody>
      </p:sp>
      <p:sp>
        <p:nvSpPr>
          <p:cNvPr id="13" name="TextBox 12">
            <a:extLst>
              <a:ext uri="{FF2B5EF4-FFF2-40B4-BE49-F238E27FC236}">
                <a16:creationId xmlns:a16="http://schemas.microsoft.com/office/drawing/2014/main" id="{657963D6-CF7E-41BA-B4A4-BD955E77683D}"/>
              </a:ext>
            </a:extLst>
          </p:cNvPr>
          <p:cNvSpPr txBox="1"/>
          <p:nvPr/>
        </p:nvSpPr>
        <p:spPr>
          <a:xfrm>
            <a:off x="4147217" y="4918472"/>
            <a:ext cx="3817340" cy="923330"/>
          </a:xfrm>
          <a:prstGeom prst="rect">
            <a:avLst/>
          </a:prstGeom>
          <a:noFill/>
        </p:spPr>
        <p:txBody>
          <a:bodyPr wrap="square">
            <a:spAutoFit/>
          </a:bodyPr>
          <a:lstStyle/>
          <a:p>
            <a:pPr lvl="0" algn="ctr">
              <a:lnSpc>
                <a:spcPct val="100000"/>
              </a:lnSpc>
            </a:pPr>
            <a:r>
              <a:rPr lang="en-US" dirty="0"/>
              <a:t>Borrower applies directly to DEED  </a:t>
            </a:r>
          </a:p>
          <a:p>
            <a:pPr lvl="0" algn="ctr">
              <a:lnSpc>
                <a:spcPct val="100000"/>
              </a:lnSpc>
            </a:pPr>
            <a:r>
              <a:rPr lang="en-US" dirty="0"/>
              <a:t>DEED evaluates investment readiness</a:t>
            </a:r>
          </a:p>
          <a:p>
            <a:pPr lvl="0" algn="ctr">
              <a:lnSpc>
                <a:spcPct val="100000"/>
              </a:lnSpc>
            </a:pPr>
            <a:r>
              <a:rPr lang="en-US" dirty="0"/>
              <a:t>Raise begins after enrollment</a:t>
            </a:r>
          </a:p>
        </p:txBody>
      </p:sp>
      <p:sp>
        <p:nvSpPr>
          <p:cNvPr id="14" name="Rectangle 13" descr="Dollar">
            <a:extLst>
              <a:ext uri="{FF2B5EF4-FFF2-40B4-BE49-F238E27FC236}">
                <a16:creationId xmlns:a16="http://schemas.microsoft.com/office/drawing/2014/main" id="{113CA263-777B-4243-8231-3BBF4962DA80}"/>
              </a:ext>
            </a:extLst>
          </p:cNvPr>
          <p:cNvSpPr/>
          <p:nvPr/>
        </p:nvSpPr>
        <p:spPr>
          <a:xfrm>
            <a:off x="9117217" y="1841263"/>
            <a:ext cx="1272796" cy="1272796"/>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37BC086D-6299-4C7C-BB65-691148DE82A4}"/>
              </a:ext>
            </a:extLst>
          </p:cNvPr>
          <p:cNvSpPr txBox="1"/>
          <p:nvPr/>
        </p:nvSpPr>
        <p:spPr>
          <a:xfrm>
            <a:off x="7964557" y="3209697"/>
            <a:ext cx="3538330" cy="369332"/>
          </a:xfrm>
          <a:prstGeom prst="rect">
            <a:avLst/>
          </a:prstGeom>
          <a:noFill/>
        </p:spPr>
        <p:txBody>
          <a:bodyPr wrap="square">
            <a:spAutoFit/>
          </a:bodyPr>
          <a:lstStyle/>
          <a:p>
            <a:pPr lvl="0">
              <a:lnSpc>
                <a:spcPct val="100000"/>
              </a:lnSpc>
              <a:defRPr b="1"/>
            </a:pPr>
            <a:r>
              <a:rPr lang="en-US" dirty="0"/>
              <a:t>           Loan Terms and Conditions</a:t>
            </a:r>
          </a:p>
        </p:txBody>
      </p:sp>
      <p:sp>
        <p:nvSpPr>
          <p:cNvPr id="18" name="TextBox 17">
            <a:extLst>
              <a:ext uri="{FF2B5EF4-FFF2-40B4-BE49-F238E27FC236}">
                <a16:creationId xmlns:a16="http://schemas.microsoft.com/office/drawing/2014/main" id="{2C9A7332-DF80-4EB0-B19F-BB08C0853F7B}"/>
              </a:ext>
            </a:extLst>
          </p:cNvPr>
          <p:cNvSpPr txBox="1"/>
          <p:nvPr/>
        </p:nvSpPr>
        <p:spPr>
          <a:xfrm>
            <a:off x="7804737" y="3606955"/>
            <a:ext cx="4045516" cy="1200329"/>
          </a:xfrm>
          <a:prstGeom prst="rect">
            <a:avLst/>
          </a:prstGeom>
          <a:noFill/>
        </p:spPr>
        <p:txBody>
          <a:bodyPr wrap="square">
            <a:spAutoFit/>
          </a:bodyPr>
          <a:lstStyle/>
          <a:p>
            <a:pPr lvl="0" algn="ctr"/>
            <a:r>
              <a:rPr lang="en-US" dirty="0"/>
              <a:t>7-year amortization</a:t>
            </a:r>
          </a:p>
          <a:p>
            <a:pPr lvl="0" algn="ctr"/>
            <a:r>
              <a:rPr lang="en-US" dirty="0"/>
              <a:t>Deferred payments until year 4 </a:t>
            </a:r>
          </a:p>
          <a:p>
            <a:pPr lvl="0" algn="ctr"/>
            <a:r>
              <a:rPr lang="en-US" dirty="0"/>
              <a:t>1% interest</a:t>
            </a:r>
          </a:p>
          <a:p>
            <a:pPr lvl="0" algn="ctr"/>
            <a:r>
              <a:rPr lang="en-US" dirty="0"/>
              <a:t>Annual Reporting is Required</a:t>
            </a:r>
          </a:p>
        </p:txBody>
      </p:sp>
    </p:spTree>
    <p:extLst>
      <p:ext uri="{BB962C8B-B14F-4D97-AF65-F5344CB8AC3E}">
        <p14:creationId xmlns:p14="http://schemas.microsoft.com/office/powerpoint/2010/main" val="3571066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Program Overview</a:t>
            </a:r>
          </a:p>
        </p:txBody>
      </p:sp>
      <p:sp>
        <p:nvSpPr>
          <p:cNvPr id="10" name="Content Placeholder 9"/>
          <p:cNvSpPr>
            <a:spLocks noGrp="1"/>
          </p:cNvSpPr>
          <p:nvPr>
            <p:ph idx="1"/>
          </p:nvPr>
        </p:nvSpPr>
        <p:spPr/>
        <p:txBody>
          <a:bodyPr>
            <a:normAutofit lnSpcReduction="10000"/>
          </a:bodyPr>
          <a:lstStyle/>
          <a:p>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Growth Loan Fund (GLF) builds upon the success of the SSBCI 1.0 Angel Loan Fund</a:t>
            </a:r>
          </a:p>
          <a:p>
            <a:pPr>
              <a:lnSpc>
                <a:spcPct val="107000"/>
              </a:lnSpc>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Target market:</a:t>
            </a:r>
          </a:p>
          <a:p>
            <a:pPr lvl="1">
              <a:lnSpc>
                <a:spcPct val="107000"/>
              </a:lnSpc>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Businesses developing a proprietary technology that have not yet raised over $250,000</a:t>
            </a:r>
          </a:p>
          <a:p>
            <a:pPr lvl="1">
              <a:lnSpc>
                <a:spcPct val="107000"/>
              </a:lnSpc>
              <a:spcBef>
                <a:spcPts val="0"/>
              </a:spcBef>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Slightly later stage companies that have raised in excess of $1.5 million but are not yet at the level where they are ready for a Series A round</a:t>
            </a:r>
          </a:p>
          <a:p>
            <a:pPr>
              <a:lnSpc>
                <a:spcPct val="107000"/>
              </a:lnSpc>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Qualified high-technology fields include:</a:t>
            </a:r>
          </a:p>
          <a:p>
            <a:pPr lvl="1">
              <a:lnSpc>
                <a:spcPct val="107000"/>
              </a:lnSpc>
              <a:spcBef>
                <a:spcPts val="0"/>
              </a:spcBef>
              <a:spcAft>
                <a:spcPts val="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Aerospace, agricultural processing, renewable energy, energy efficiency and conservation, environmental engineering, food technology, cellulosic ethanol, information technology, materials science technology, nanotechnology, telecommunications, biotechnology, medical devices, pharmaceuticals, diagnostics, biologicals, chemistry, veterinary science, or similar</a:t>
            </a:r>
          </a:p>
          <a:p>
            <a:pPr>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100" dirty="0"/>
          </a:p>
        </p:txBody>
      </p:sp>
    </p:spTree>
    <p:extLst>
      <p:ext uri="{BB962C8B-B14F-4D97-AF65-F5344CB8AC3E}">
        <p14:creationId xmlns:p14="http://schemas.microsoft.com/office/powerpoint/2010/main" val="562834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Program Overview</a:t>
            </a:r>
          </a:p>
        </p:txBody>
      </p:sp>
      <p:sp>
        <p:nvSpPr>
          <p:cNvPr id="10" name="Content Placeholder 9"/>
          <p:cNvSpPr>
            <a:spLocks noGrp="1"/>
          </p:cNvSpPr>
          <p:nvPr>
            <p:ph idx="1"/>
          </p:nvPr>
        </p:nvSpPr>
        <p:spPr/>
        <p:txBody>
          <a:bodyPr>
            <a:normAutofit fontScale="85000" lnSpcReduction="20000"/>
          </a:bodyPr>
          <a:lstStyle/>
          <a:p>
            <a:pPr marL="0" indent="0" algn="l">
              <a:spcBef>
                <a:spcPts val="600"/>
              </a:spcBef>
              <a:spcAft>
                <a:spcPts val="600"/>
              </a:spcAft>
              <a:buNone/>
            </a:pPr>
            <a:r>
              <a:rPr lang="en-US" sz="2900" dirty="0">
                <a:solidFill>
                  <a:schemeClr val="tx1"/>
                </a:solidFill>
                <a:latin typeface="Calibri" panose="020F0502020204030204" pitchFamily="34" charset="0"/>
                <a:cs typeface="Calibri" panose="020F0502020204030204" pitchFamily="34" charset="0"/>
              </a:rPr>
              <a:t>Qualifying businesses need to be engaged in, or be committed to engage in, technological innovation in Minnesota. The primary business activity must include one or more of the following:</a:t>
            </a:r>
          </a:p>
          <a:p>
            <a:pPr algn="l">
              <a:spcBef>
                <a:spcPts val="600"/>
              </a:spcBef>
              <a:spcAft>
                <a:spcPts val="600"/>
              </a:spcAft>
              <a:buFont typeface="Arial" panose="020B0604020202020204" pitchFamily="34" charset="0"/>
              <a:buChar char="•"/>
            </a:pPr>
            <a:r>
              <a:rPr lang="en-US" sz="2700" dirty="0">
                <a:solidFill>
                  <a:schemeClr val="tx1"/>
                </a:solidFill>
                <a:latin typeface="Calibri" panose="020F0502020204030204" pitchFamily="34" charset="0"/>
                <a:cs typeface="Calibri" panose="020F0502020204030204" pitchFamily="34" charset="0"/>
              </a:rPr>
              <a:t>Using proprietary technology to add value to a product, process or service in a qualified high-technology field</a:t>
            </a:r>
          </a:p>
          <a:p>
            <a:pPr algn="l">
              <a:spcBef>
                <a:spcPts val="600"/>
              </a:spcBef>
              <a:spcAft>
                <a:spcPts val="600"/>
              </a:spcAft>
              <a:buFont typeface="Arial" panose="020B0604020202020204" pitchFamily="34" charset="0"/>
              <a:buChar char="•"/>
            </a:pPr>
            <a:r>
              <a:rPr lang="en-US" sz="2700" dirty="0">
                <a:solidFill>
                  <a:schemeClr val="tx1"/>
                </a:solidFill>
                <a:latin typeface="Calibri" panose="020F0502020204030204" pitchFamily="34" charset="0"/>
                <a:cs typeface="Calibri" panose="020F0502020204030204" pitchFamily="34" charset="0"/>
              </a:rPr>
              <a:t>Researching or developing a proprietary product, process, or service in a qualified high-technology field</a:t>
            </a:r>
          </a:p>
          <a:p>
            <a:pPr algn="l">
              <a:spcBef>
                <a:spcPts val="600"/>
              </a:spcBef>
              <a:spcAft>
                <a:spcPts val="600"/>
              </a:spcAft>
              <a:buFont typeface="Arial" panose="020B0604020202020204" pitchFamily="34" charset="0"/>
              <a:buChar char="•"/>
            </a:pPr>
            <a:r>
              <a:rPr lang="en-US" sz="2700" dirty="0">
                <a:solidFill>
                  <a:schemeClr val="tx1"/>
                </a:solidFill>
                <a:latin typeface="Calibri" panose="020F0502020204030204" pitchFamily="34" charset="0"/>
                <a:cs typeface="Calibri" panose="020F0502020204030204" pitchFamily="34" charset="0"/>
              </a:rPr>
              <a:t>Researching, developing, or producing a new proprietary technology for use in the fields of: agriculture, tourism, forestry, mining, manufacturing, or transportation</a:t>
            </a:r>
          </a:p>
          <a:p>
            <a:pPr algn="l">
              <a:spcBef>
                <a:spcPts val="600"/>
              </a:spcBef>
              <a:spcAft>
                <a:spcPts val="600"/>
              </a:spcAft>
              <a:buFont typeface="Arial" panose="020B0604020202020204" pitchFamily="34" charset="0"/>
              <a:buChar char="•"/>
            </a:pPr>
            <a:r>
              <a:rPr lang="en-US" sz="2700" dirty="0">
                <a:solidFill>
                  <a:schemeClr val="tx1"/>
                </a:solidFill>
                <a:latin typeface="Calibri" panose="020F0502020204030204" pitchFamily="34" charset="0"/>
                <a:cs typeface="Calibri" panose="020F0502020204030204" pitchFamily="34" charset="0"/>
              </a:rPr>
              <a:t>Researching or developing a proprietary product, process or service in the fields of agriculture, tourism, forestry, mining, manufacturing, or transportation (no technology component required)</a:t>
            </a:r>
          </a:p>
          <a:p>
            <a:pPr>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100" dirty="0"/>
          </a:p>
        </p:txBody>
      </p:sp>
    </p:spTree>
    <p:extLst>
      <p:ext uri="{BB962C8B-B14F-4D97-AF65-F5344CB8AC3E}">
        <p14:creationId xmlns:p14="http://schemas.microsoft.com/office/powerpoint/2010/main" val="96628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Who Can Apply</a:t>
            </a:r>
          </a:p>
        </p:txBody>
      </p:sp>
      <p:sp>
        <p:nvSpPr>
          <p:cNvPr id="10" name="Content Placeholder 9"/>
          <p:cNvSpPr>
            <a:spLocks noGrp="1"/>
          </p:cNvSpPr>
          <p:nvPr>
            <p:ph idx="1"/>
          </p:nvPr>
        </p:nvSpPr>
        <p:spPr/>
        <p:txBody>
          <a:bodyPr>
            <a:normAutofit/>
          </a:bodyPr>
          <a:lstStyle/>
          <a:p>
            <a:pPr>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Innovative seed and early-stage Minnesota-based technology businesses</a:t>
            </a:r>
          </a:p>
          <a:p>
            <a:pPr>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Plan to raise at least $500,000 in equity within the next 12 months</a:t>
            </a:r>
          </a:p>
          <a:p>
            <a:pPr>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Investment ready:</a:t>
            </a:r>
          </a:p>
          <a:p>
            <a:pPr lvl="1">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Certified as Angel Tax Credit (ATC) Program business</a:t>
            </a:r>
          </a:p>
          <a:p>
            <a:pPr lvl="1">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Working with a Venture Capital (VC) or Angel Fund</a:t>
            </a:r>
          </a:p>
          <a:p>
            <a:pPr lvl="1">
              <a:lnSpc>
                <a:spcPct val="107000"/>
              </a:lnSpc>
              <a:spcBef>
                <a:spcPts val="600"/>
              </a:spcBef>
              <a:spcAft>
                <a:spcPts val="600"/>
              </a:spcAft>
            </a:pP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Working with at least one accredited investor who would qualify under Regulation D</a:t>
            </a:r>
          </a:p>
          <a:p>
            <a:pPr mar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100" dirty="0"/>
          </a:p>
        </p:txBody>
      </p:sp>
    </p:spTree>
    <p:extLst>
      <p:ext uri="{BB962C8B-B14F-4D97-AF65-F5344CB8AC3E}">
        <p14:creationId xmlns:p14="http://schemas.microsoft.com/office/powerpoint/2010/main" val="1631144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Application Materials</a:t>
            </a:r>
          </a:p>
        </p:txBody>
      </p:sp>
      <p:sp>
        <p:nvSpPr>
          <p:cNvPr id="10" name="Content Placeholder 9"/>
          <p:cNvSpPr>
            <a:spLocks noGrp="1"/>
          </p:cNvSpPr>
          <p:nvPr>
            <p:ph idx="1"/>
          </p:nvPr>
        </p:nvSpPr>
        <p:spPr/>
        <p:txBody>
          <a:bodyPr>
            <a:normAutofit fontScale="47500" lnSpcReduction="20000"/>
          </a:bodyPr>
          <a:lstStyle/>
          <a:p>
            <a:pPr marL="0" indent="0">
              <a:lnSpc>
                <a:spcPct val="107000"/>
              </a:lnSpc>
              <a:spcBef>
                <a:spcPts val="0"/>
              </a:spcBef>
              <a:spcAft>
                <a:spcPts val="600"/>
              </a:spcAft>
              <a:buNone/>
            </a:pPr>
            <a:r>
              <a:rPr lang="en-US" sz="5600" dirty="0">
                <a:solidFill>
                  <a:schemeClr val="tx1"/>
                </a:solidFill>
                <a:effectLst/>
                <a:ea typeface="Calibri" panose="020F0502020204030204" pitchFamily="34" charset="0"/>
                <a:cs typeface="Calibri" panose="020F0502020204030204" pitchFamily="34" charset="0"/>
              </a:rPr>
              <a:t>DEED business enrollment application, including:</a:t>
            </a:r>
          </a:p>
          <a:p>
            <a:pPr>
              <a:lnSpc>
                <a:spcPct val="107000"/>
              </a:lnSpc>
              <a:spcBef>
                <a:spcPts val="0"/>
              </a:spcBef>
              <a:spcAft>
                <a:spcPts val="600"/>
              </a:spcAft>
            </a:pPr>
            <a:r>
              <a:rPr lang="en-US" sz="5600" dirty="0">
                <a:solidFill>
                  <a:schemeClr val="tx1"/>
                </a:solidFill>
                <a:effectLst/>
                <a:ea typeface="Calibri" panose="020F0502020204030204" pitchFamily="34" charset="0"/>
                <a:cs typeface="Calibri" panose="020F0502020204030204" pitchFamily="34" charset="0"/>
              </a:rPr>
              <a:t>Business plan / pitch deck</a:t>
            </a:r>
          </a:p>
          <a:p>
            <a:pPr>
              <a:lnSpc>
                <a:spcPct val="107000"/>
              </a:lnSpc>
              <a:spcBef>
                <a:spcPts val="0"/>
              </a:spcBef>
              <a:spcAft>
                <a:spcPts val="600"/>
              </a:spcAft>
            </a:pPr>
            <a:r>
              <a:rPr lang="en-US" sz="5600" dirty="0">
                <a:solidFill>
                  <a:schemeClr val="tx1"/>
                </a:solidFill>
                <a:effectLst/>
                <a:ea typeface="Calibri" panose="020F0502020204030204" pitchFamily="34" charset="0"/>
                <a:cs typeface="Calibri" panose="020F0502020204030204" pitchFamily="34" charset="0"/>
              </a:rPr>
              <a:t>Articles of Incorporation and MN Secretary of State filing details</a:t>
            </a:r>
            <a:endParaRPr lang="en-US" sz="5600" dirty="0">
              <a:solidFill>
                <a:schemeClr val="tx1"/>
              </a:solidFill>
              <a:ea typeface="Calibri" panose="020F0502020204030204" pitchFamily="34" charset="0"/>
              <a:cs typeface="Calibri" panose="020F0502020204030204" pitchFamily="34" charset="0"/>
            </a:endParaRP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Up to three years</a:t>
            </a:r>
            <a:r>
              <a:rPr lang="en-US" sz="5600" dirty="0">
                <a:solidFill>
                  <a:schemeClr val="tx1"/>
                </a:solidFill>
                <a:effectLst/>
                <a:ea typeface="Calibri" panose="020F0502020204030204" pitchFamily="34" charset="0"/>
                <a:cs typeface="Calibri" panose="020F0502020204030204" pitchFamily="34" charset="0"/>
              </a:rPr>
              <a:t> of historical financials – at least one year required</a:t>
            </a: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Investment plan for follow-on capital</a:t>
            </a: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P</a:t>
            </a:r>
            <a:r>
              <a:rPr lang="en-US" sz="5600" dirty="0">
                <a:solidFill>
                  <a:schemeClr val="tx1"/>
                </a:solidFill>
                <a:effectLst/>
                <a:ea typeface="Calibri" panose="020F0502020204030204" pitchFamily="34" charset="0"/>
                <a:cs typeface="Calibri" panose="020F0502020204030204" pitchFamily="34" charset="0"/>
              </a:rPr>
              <a:t>reliminary patent search, evidence of having </a:t>
            </a:r>
            <a:r>
              <a:rPr lang="en-US" sz="5600" dirty="0">
                <a:solidFill>
                  <a:schemeClr val="tx1"/>
                </a:solidFill>
                <a:ea typeface="Calibri" panose="020F0502020204030204" pitchFamily="34" charset="0"/>
                <a:cs typeface="Calibri" panose="020F0502020204030204" pitchFamily="34" charset="0"/>
              </a:rPr>
              <a:t>secured </a:t>
            </a:r>
            <a:r>
              <a:rPr lang="en-US" sz="5600" dirty="0">
                <a:solidFill>
                  <a:schemeClr val="tx1"/>
                </a:solidFill>
                <a:effectLst/>
                <a:ea typeface="Calibri" panose="020F0502020204030204" pitchFamily="34" charset="0"/>
                <a:cs typeface="Calibri" panose="020F0502020204030204" pitchFamily="34" charset="0"/>
              </a:rPr>
              <a:t>intellectual property</a:t>
            </a: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Commercialization milestones</a:t>
            </a:r>
            <a:endParaRPr lang="en-US" sz="5600" dirty="0">
              <a:solidFill>
                <a:schemeClr val="tx1"/>
              </a:solidFill>
              <a:effectLst/>
              <a:ea typeface="Calibri" panose="020F0502020204030204" pitchFamily="34" charset="0"/>
              <a:cs typeface="Calibri" panose="020F0502020204030204" pitchFamily="34" charset="0"/>
            </a:endParaRP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D</a:t>
            </a:r>
            <a:r>
              <a:rPr lang="en-US" sz="5600" dirty="0">
                <a:solidFill>
                  <a:schemeClr val="tx1"/>
                </a:solidFill>
                <a:effectLst/>
                <a:ea typeface="Calibri" panose="020F0502020204030204" pitchFamily="34" charset="0"/>
                <a:cs typeface="Calibri" panose="020F0502020204030204" pitchFamily="34" charset="0"/>
              </a:rPr>
              <a:t>escription for the use of the funds</a:t>
            </a:r>
          </a:p>
          <a:p>
            <a:pPr>
              <a:lnSpc>
                <a:spcPct val="107000"/>
              </a:lnSpc>
              <a:spcBef>
                <a:spcPts val="0"/>
              </a:spcBef>
              <a:spcAft>
                <a:spcPts val="600"/>
              </a:spcAft>
            </a:pPr>
            <a:r>
              <a:rPr lang="en-US" sz="5600" dirty="0">
                <a:solidFill>
                  <a:schemeClr val="tx1"/>
                </a:solidFill>
                <a:ea typeface="Calibri" panose="020F0502020204030204" pitchFamily="34" charset="0"/>
                <a:cs typeface="Calibri" panose="020F0502020204030204" pitchFamily="34" charset="0"/>
              </a:rPr>
              <a:t>Correspondence from an accredited investor or fund</a:t>
            </a:r>
          </a:p>
          <a:p>
            <a:pPr>
              <a:lnSpc>
                <a:spcPct val="107000"/>
              </a:lnSpc>
              <a:spcBef>
                <a:spcPts val="0"/>
              </a:spcBef>
              <a:spcAft>
                <a:spcPts val="1200"/>
              </a:spcAft>
            </a:pPr>
            <a:endParaRPr lang="en-US" sz="5600" dirty="0">
              <a:effectLst/>
              <a:ea typeface="Cambria" panose="02040503050406030204" pitchFamily="18" charset="0"/>
              <a:cs typeface="Times New Roman" panose="02020603050405020304" pitchFamily="18" charset="0"/>
            </a:endParaRPr>
          </a:p>
          <a:p>
            <a:pPr marL="457200" indent="-457200">
              <a:lnSpc>
                <a:spcPct val="107000"/>
              </a:lnSpc>
              <a:spcAft>
                <a:spcPts val="800"/>
              </a:spcAft>
              <a:buAutoNum type="arabicPeriod"/>
            </a:pPr>
            <a:endParaRPr lang="en-US" dirty="0"/>
          </a:p>
          <a:p>
            <a:pPr marL="342900" indent="-342900">
              <a:lnSpc>
                <a:spcPct val="107000"/>
              </a:lnSpc>
              <a:spcAft>
                <a:spcPts val="800"/>
              </a:spcAft>
              <a:buFont typeface="Symbol" panose="05050102010706020507" pitchFamily="18" charset="2"/>
              <a:buChar char=""/>
            </a:pPr>
            <a:endParaRPr lang="en-US" dirty="0"/>
          </a:p>
        </p:txBody>
      </p:sp>
    </p:spTree>
    <p:extLst>
      <p:ext uri="{BB962C8B-B14F-4D97-AF65-F5344CB8AC3E}">
        <p14:creationId xmlns:p14="http://schemas.microsoft.com/office/powerpoint/2010/main" val="1856585417"/>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A83DAB-7D6A-4D1F-89F1-C56FD178C40E}" vid="{217DB3C4-729D-4F01-A68A-84F721C64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8B5D8E7297C043B255DB5FB27C9E32" ma:contentTypeVersion="5" ma:contentTypeDescription="Create a new document." ma:contentTypeScope="" ma:versionID="8370ca53b577496afa3956940fcbe8b5">
  <xsd:schema xmlns:xsd="http://www.w3.org/2001/XMLSchema" xmlns:xs="http://www.w3.org/2001/XMLSchema" xmlns:p="http://schemas.microsoft.com/office/2006/metadata/properties" xmlns:ns2="4de5146b-f2a5-4fd9-82b2-81f7b886cfd0" xmlns:ns3="15a3e9fc-deeb-46fd-b00c-ee53c5f53624" targetNamespace="http://schemas.microsoft.com/office/2006/metadata/properties" ma:root="true" ma:fieldsID="e0f22799137d4967e1be6235ba7d0b85" ns2:_="" ns3:_="">
    <xsd:import namespace="4de5146b-f2a5-4fd9-82b2-81f7b886cfd0"/>
    <xsd:import namespace="15a3e9fc-deeb-46fd-b00c-ee53c5f53624"/>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e5146b-f2a5-4fd9-82b2-81f7b886cf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a3e9fc-deeb-46fd-b00c-ee53c5f5362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5a3e9fc-deeb-46fd-b00c-ee53c5f53624">
      <UserInfo>
        <DisplayName>Lightner, Eric (DEED)</DisplayName>
        <AccountId>187</AccountId>
        <AccountType/>
      </UserInfo>
      <UserInfo>
        <DisplayName>Endris, John (DEED)</DisplayName>
        <AccountId>10</AccountId>
        <AccountType/>
      </UserInfo>
    </SharedWithUsers>
  </documentManagement>
</p:properties>
</file>

<file path=customXml/itemProps1.xml><?xml version="1.0" encoding="utf-8"?>
<ds:datastoreItem xmlns:ds="http://schemas.openxmlformats.org/officeDocument/2006/customXml" ds:itemID="{193F9665-DFBD-4A6D-9413-15E9FBADC8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e5146b-f2a5-4fd9-82b2-81f7b886cfd0"/>
    <ds:schemaRef ds:uri="15a3e9fc-deeb-46fd-b00c-ee53c5f536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678B604-9059-4F1C-B8E2-C96A71A964D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15a3e9fc-deeb-46fd-b00c-ee53c5f53624"/>
    <ds:schemaRef ds:uri="http://schemas.microsoft.com/office/infopath/2007/PartnerControls"/>
    <ds:schemaRef ds:uri="4de5146b-f2a5-4fd9-82b2-81f7b886cf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State of Minnesota</Template>
  <TotalTime>1313</TotalTime>
  <Words>1266</Words>
  <Application>Microsoft Office PowerPoint</Application>
  <PresentationFormat>Widescreen</PresentationFormat>
  <Paragraphs>144</Paragraphs>
  <Slides>19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Symbol</vt:lpstr>
      <vt:lpstr>Minnesota</vt:lpstr>
      <vt:lpstr>State Small Business Credit Initiative 2.0  Growth Loan Fund (GLF)</vt:lpstr>
      <vt:lpstr>Agenda</vt:lpstr>
      <vt:lpstr>SSBCI 2.0 Funding Overview</vt:lpstr>
      <vt:lpstr>SSBCI 2.0 Programs</vt:lpstr>
      <vt:lpstr>Program Snapshot </vt:lpstr>
      <vt:lpstr>Program Overview</vt:lpstr>
      <vt:lpstr>Program Overview</vt:lpstr>
      <vt:lpstr>Who Can Apply</vt:lpstr>
      <vt:lpstr>Application Materials</vt:lpstr>
      <vt:lpstr>Application</vt:lpstr>
      <vt:lpstr>Application and Approval Process</vt:lpstr>
      <vt:lpstr>Proof of Investment</vt:lpstr>
      <vt:lpstr>Loan Terms and Conditions</vt:lpstr>
      <vt:lpstr>Loan Terms and Conditions</vt:lpstr>
      <vt:lpstr>Reporting</vt:lpstr>
      <vt:lpstr>SSBCI Prohibited Use of Funds</vt:lpstr>
      <vt:lpstr>Attestations/Certifications</vt:lpstr>
      <vt:lpstr>Borrower Demographics</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Johnson, Heidi A (DEED)</dc:creator>
  <cp:keywords/>
  <dc:description/>
  <cp:lastModifiedBy>Lindorfer, Drew (DEED)</cp:lastModifiedBy>
  <cp:revision>23</cp:revision>
  <cp:lastPrinted>2017-03-14T16:27:36Z</cp:lastPrinted>
  <dcterms:created xsi:type="dcterms:W3CDTF">2019-08-09T15:36:59Z</dcterms:created>
  <dcterms:modified xsi:type="dcterms:W3CDTF">2022-11-04T18:50:02Z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y fmtid="{D5CDD505-2E9C-101B-9397-08002B2CF9AE}" pid="3" name="ContentTypeId">
    <vt:lpwstr>0x0101001E8B5D8E7297C043B255DB5FB27C9E32</vt:lpwstr>
  </property>
</Properties>
</file>