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24"/>
  </p:notesMasterIdLst>
  <p:handoutMasterIdLst>
    <p:handoutMasterId r:id="rId25"/>
  </p:handoutMasterIdLst>
  <p:sldIdLst>
    <p:sldId id="287" r:id="rId5"/>
    <p:sldId id="334" r:id="rId6"/>
    <p:sldId id="340" r:id="rId7"/>
    <p:sldId id="332" r:id="rId8"/>
    <p:sldId id="346" r:id="rId9"/>
    <p:sldId id="360" r:id="rId10"/>
    <p:sldId id="361" r:id="rId11"/>
    <p:sldId id="281" r:id="rId12"/>
    <p:sldId id="353" r:id="rId13"/>
    <p:sldId id="341" r:id="rId14"/>
    <p:sldId id="283" r:id="rId15"/>
    <p:sldId id="358" r:id="rId16"/>
    <p:sldId id="354" r:id="rId17"/>
    <p:sldId id="359" r:id="rId18"/>
    <p:sldId id="362" r:id="rId19"/>
    <p:sldId id="347" r:id="rId20"/>
    <p:sldId id="350" r:id="rId21"/>
    <p:sldId id="343" r:id="rId22"/>
    <p:sldId id="268"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037B62-5E6C-2BEA-C729-B1103E8CFCF1}" name="Burg, Honey (DEED)" initials="BH(" userId="S::honey.burg@state.mn.us::c9c87de3-a38c-449c-a169-3765cbdfd97e" providerId="AD"/>
  <p188:author id="{CBD97D73-C611-11FD-6AE1-5BA0EFCAE251}" name="Drew Lindorfer" initials="DL" userId="S::Drew.Lindorfer@state.mn.us::0c31a69b-bf98-4a72-9d28-4b89e70141a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3865"/>
    <a:srgbClr val="78BE21"/>
    <a:srgbClr val="E8E8E8"/>
    <a:srgbClr val="0D0D0D"/>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0B53B0-2724-40FE-8F8A-4A41A53B5209}" v="5" dt="2022-11-01T15:38:15.0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89884" autoAdjust="0"/>
  </p:normalViewPr>
  <p:slideViewPr>
    <p:cSldViewPr snapToGrid="0">
      <p:cViewPr varScale="1">
        <p:scale>
          <a:sx n="114" d="100"/>
          <a:sy n="114" d="100"/>
        </p:scale>
        <p:origin x="438"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Calibri" panose="020F050202020403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Calibri" panose="020F0502020204030204" pitchFamily="34" charset="0"/>
              </a:rPr>
              <a:t>11/4/2022</a:t>
            </a:fld>
            <a:endParaRPr lang="en-US" dirty="0">
              <a:latin typeface="Calibri" panose="020F050202020403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Calibri" panose="020F050202020403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Calibri" panose="020F0502020204030204" pitchFamily="34" charset="0"/>
              </a:rPr>
              <a:t>‹#›</a:t>
            </a:fld>
            <a:endParaRPr lang="en-US" dirty="0">
              <a:latin typeface="Calibri" panose="020F050202020403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Calibri" panose="020F050202020403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Calibri" panose="020F0502020204030204" pitchFamily="34" charset="0"/>
              </a:defRPr>
            </a:lvl1pPr>
          </a:lstStyle>
          <a:p>
            <a:fld id="{A50CD39D-89B0-4C68-805A-35C75A7C20C8}" type="datetimeFigureOut">
              <a:rPr lang="en-US" smtClean="0"/>
              <a:pPr/>
              <a:t>11/4/2022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Calibri" panose="020F050202020403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Calibri" panose="020F050202020403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1995073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mn-lt"/>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pPr/>
              <a:t>19</a:t>
            </a:fld>
            <a:endParaRPr lang="en-US" dirty="0"/>
          </a:p>
        </p:txBody>
      </p:sp>
    </p:spTree>
    <p:extLst>
      <p:ext uri="{BB962C8B-B14F-4D97-AF65-F5344CB8AC3E}">
        <p14:creationId xmlns:p14="http://schemas.microsoft.com/office/powerpoint/2010/main" val="3809185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3</a:t>
            </a:fld>
            <a:endParaRPr lang="en-US" dirty="0"/>
          </a:p>
        </p:txBody>
      </p:sp>
    </p:spTree>
    <p:extLst>
      <p:ext uri="{BB962C8B-B14F-4D97-AF65-F5344CB8AC3E}">
        <p14:creationId xmlns:p14="http://schemas.microsoft.com/office/powerpoint/2010/main" val="1299632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5</a:t>
            </a:fld>
            <a:endParaRPr lang="en-US" dirty="0"/>
          </a:p>
        </p:txBody>
      </p:sp>
    </p:spTree>
    <p:extLst>
      <p:ext uri="{BB962C8B-B14F-4D97-AF65-F5344CB8AC3E}">
        <p14:creationId xmlns:p14="http://schemas.microsoft.com/office/powerpoint/2010/main" val="1745824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10</a:t>
            </a:fld>
            <a:endParaRPr lang="en-US" dirty="0"/>
          </a:p>
        </p:txBody>
      </p:sp>
    </p:spTree>
    <p:extLst>
      <p:ext uri="{BB962C8B-B14F-4D97-AF65-F5344CB8AC3E}">
        <p14:creationId xmlns:p14="http://schemas.microsoft.com/office/powerpoint/2010/main" val="2979003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14</a:t>
            </a:fld>
            <a:endParaRPr lang="en-US" dirty="0"/>
          </a:p>
        </p:txBody>
      </p:sp>
    </p:spTree>
    <p:extLst>
      <p:ext uri="{BB962C8B-B14F-4D97-AF65-F5344CB8AC3E}">
        <p14:creationId xmlns:p14="http://schemas.microsoft.com/office/powerpoint/2010/main" val="2841203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15</a:t>
            </a:fld>
            <a:endParaRPr lang="en-US" dirty="0"/>
          </a:p>
        </p:txBody>
      </p:sp>
    </p:spTree>
    <p:extLst>
      <p:ext uri="{BB962C8B-B14F-4D97-AF65-F5344CB8AC3E}">
        <p14:creationId xmlns:p14="http://schemas.microsoft.com/office/powerpoint/2010/main" val="1248597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16</a:t>
            </a:fld>
            <a:endParaRPr lang="en-US" dirty="0"/>
          </a:p>
        </p:txBody>
      </p:sp>
    </p:spTree>
    <p:extLst>
      <p:ext uri="{BB962C8B-B14F-4D97-AF65-F5344CB8AC3E}">
        <p14:creationId xmlns:p14="http://schemas.microsoft.com/office/powerpoint/2010/main" val="3595807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17</a:t>
            </a:fld>
            <a:endParaRPr lang="en-US" dirty="0"/>
          </a:p>
        </p:txBody>
      </p:sp>
    </p:spTree>
    <p:extLst>
      <p:ext uri="{BB962C8B-B14F-4D97-AF65-F5344CB8AC3E}">
        <p14:creationId xmlns:p14="http://schemas.microsoft.com/office/powerpoint/2010/main" val="2864967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18</a:t>
            </a:fld>
            <a:endParaRPr lang="en-US" dirty="0"/>
          </a:p>
        </p:txBody>
      </p:sp>
    </p:spTree>
    <p:extLst>
      <p:ext uri="{BB962C8B-B14F-4D97-AF65-F5344CB8AC3E}">
        <p14:creationId xmlns:p14="http://schemas.microsoft.com/office/powerpoint/2010/main" val="35709335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p:bg bwMode="gray">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BE5E0E8-0788-4797-9983-C2C2D26038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12" name="Title 2"/>
          <p:cNvSpPr>
            <a:spLocks noGrp="1"/>
          </p:cNvSpPr>
          <p:nvPr>
            <p:ph type="ctrTitle" hasCustomPrompt="1"/>
          </p:nvPr>
        </p:nvSpPr>
        <p:spPr bwMode="white">
          <a:xfrm>
            <a:off x="266700" y="2953758"/>
            <a:ext cx="11658600" cy="1295182"/>
          </a:xfrm>
          <a:noFill/>
        </p:spPr>
        <p:txBody>
          <a:bodyPr wrap="square" lIns="182880" tIns="91440" rIns="182880" bIns="91440" anchor="ctr">
            <a:normAutofit/>
          </a:bodyPr>
          <a:lstStyle>
            <a:lvl1pPr algn="ctr">
              <a:defRPr sz="3600">
                <a:solidFill>
                  <a:srgbClr val="003865"/>
                </a:solidFill>
              </a:defRPr>
            </a:lvl1pPr>
          </a:lstStyle>
          <a:p>
            <a:r>
              <a:rPr lang="en-US" dirty="0"/>
              <a:t>Click to enter the slideshow title</a:t>
            </a:r>
          </a:p>
        </p:txBody>
      </p:sp>
      <p:sp>
        <p:nvSpPr>
          <p:cNvPr id="6" name="Text Placeholder 4"/>
          <p:cNvSpPr>
            <a:spLocks noGrp="1"/>
          </p:cNvSpPr>
          <p:nvPr>
            <p:ph type="body" sz="quarter" idx="17" hasCustomPrompt="1"/>
          </p:nvPr>
        </p:nvSpPr>
        <p:spPr bwMode="black">
          <a:xfrm>
            <a:off x="838200" y="4406286"/>
            <a:ext cx="10515600" cy="711465"/>
          </a:xfrm>
        </p:spPr>
        <p:txBody>
          <a:bodyPr>
            <a:normAutofit/>
          </a:bodyPr>
          <a:lstStyle>
            <a:lvl1pPr marL="0" indent="0" algn="ctr">
              <a:buNone/>
              <a:defRPr sz="2400">
                <a:solidFill>
                  <a:schemeClr val="tx2"/>
                </a:solidFill>
              </a:defRPr>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D7ED242C-24FB-43A0-BCB6-43756FC812F6}" type="datetime1">
              <a:rPr lang="en-US" smtClean="0"/>
              <a:t>11/4/2022</a:t>
            </a:fld>
            <a:endParaRPr lang="en-US" dirty="0"/>
          </a:p>
        </p:txBody>
      </p:sp>
      <p:sp>
        <p:nvSpPr>
          <p:cNvPr id="9"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36811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5" name="Content Placeholder 2"/>
          <p:cNvSpPr>
            <a:spLocks noGrp="1"/>
          </p:cNvSpPr>
          <p:nvPr>
            <p:ph sz="quarter" idx="10"/>
          </p:nvPr>
        </p:nvSpPr>
        <p:spPr bwMode="gray">
          <a:xfrm>
            <a:off x="838200" y="1366345"/>
            <a:ext cx="10515600" cy="4788393"/>
          </a:xfrm>
          <a:noFill/>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a:extLst>
              <a:ext uri="{FF2B5EF4-FFF2-40B4-BE49-F238E27FC236}">
                <a16:creationId xmlns:a16="http://schemas.microsoft.com/office/drawing/2014/main" id="{5A0960E9-F618-4D3C-A13D-633B9C5E325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8"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5" name="Content Placeholder 2"/>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11/4/2022</a:t>
            </a:fld>
            <a:endParaRPr lang="en-US" dirty="0"/>
          </a:p>
        </p:txBody>
      </p:sp>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767981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Blue)">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5" name="Content Placeholder 2"/>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11/4/2022</a:t>
            </a:fld>
            <a:endParaRPr lang="en-US" dirty="0"/>
          </a:p>
        </p:txBody>
      </p:sp>
      <p:sp>
        <p:nvSpPr>
          <p:cNvPr id="11"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323025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Ligh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5" name="Content Placeholder 2"/>
          <p:cNvSpPr>
            <a:spLocks noGrp="1"/>
          </p:cNvSpPr>
          <p:nvPr>
            <p:ph sz="quarter" idx="10"/>
          </p:nvPr>
        </p:nvSpPr>
        <p:spPr bwMode="gray">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a:extLst>
              <a:ext uri="{FF2B5EF4-FFF2-40B4-BE49-F238E27FC236}">
                <a16:creationId xmlns:a16="http://schemas.microsoft.com/office/drawing/2014/main" id="{3E86B23F-38FC-49BD-83FB-47515709C25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9"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Solid White, Image)">
    <p:bg bwMode="black">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13" name="Content Placeholder 2"/>
          <p:cNvSpPr>
            <a:spLocks noGrp="1"/>
          </p:cNvSpPr>
          <p:nvPr>
            <p:ph sz="quarter" idx="10"/>
          </p:nvPr>
        </p:nvSpPr>
        <p:spPr bwMode="white">
          <a:xfrm>
            <a:off x="838200" y="1366345"/>
            <a:ext cx="6234953" cy="4788393"/>
          </a:xfrm>
        </p:spPr>
        <p:txBody>
          <a:bodyPr/>
          <a:lstStyle>
            <a:lvl1pPr>
              <a:buClr>
                <a:schemeClr val="tx1"/>
              </a:buClr>
              <a:defRPr>
                <a:solidFill>
                  <a:schemeClr val="tx2"/>
                </a:solidFill>
              </a:defRPr>
            </a:lvl1pPr>
            <a:lvl2pPr>
              <a:buClr>
                <a:schemeClr val="tx1"/>
              </a:buClr>
              <a:defRPr>
                <a:solidFill>
                  <a:schemeClr val="tx2"/>
                </a:solidFill>
              </a:defRPr>
            </a:lvl2pPr>
            <a:lvl3pPr>
              <a:buClr>
                <a:schemeClr val="tx1"/>
              </a:buClr>
              <a:defRPr>
                <a:solidFill>
                  <a:schemeClr val="tx2"/>
                </a:solidFill>
              </a:defRPr>
            </a:lvl3pPr>
            <a:lvl4pPr>
              <a:buClr>
                <a:schemeClr val="tx1"/>
              </a:buClr>
              <a:defRPr>
                <a:solidFill>
                  <a:schemeClr val="tx2"/>
                </a:solidFill>
              </a:defRPr>
            </a:lvl4pPr>
            <a:lvl5pPr>
              <a:buClr>
                <a:schemeClr val="tx1"/>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Picture Placeholder 3"/>
          <p:cNvSpPr>
            <a:spLocks noGrp="1"/>
          </p:cNvSpPr>
          <p:nvPr>
            <p:ph type="pic" sz="quarter" idx="13"/>
          </p:nvPr>
        </p:nvSpPr>
        <p:spPr bwMode="ltGray">
          <a:xfrm>
            <a:off x="7653566" y="1364826"/>
            <a:ext cx="4538434" cy="4538434"/>
          </a:xfrm>
        </p:spPr>
        <p:txBody>
          <a:bodyPr/>
          <a:lstStyle>
            <a:lvl1pPr>
              <a:buClr>
                <a:schemeClr val="tx1"/>
              </a:buClr>
              <a:defRPr>
                <a:solidFill>
                  <a:schemeClr val="tx2"/>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tx2"/>
                </a:solidFill>
              </a:defRPr>
            </a:lvl1pPr>
          </a:lstStyle>
          <a:p>
            <a:fld id="{F4B91AA0-3BA7-4036-A3DA-317C6C4FFA29}" type="datetime1">
              <a:rPr lang="en-US" smtClean="0"/>
              <a:pPr/>
              <a:t>11/4/2022</a:t>
            </a:fld>
            <a:endParaRPr lang="en-US" dirty="0"/>
          </a:p>
        </p:txBody>
      </p:sp>
      <p:sp>
        <p:nvSpPr>
          <p:cNvPr id="11"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539269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Dark, Image)">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1" name="Content Placeholder 2"/>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3"/>
          <p:cNvSpPr>
            <a:spLocks noGrp="1"/>
          </p:cNvSpPr>
          <p:nvPr>
            <p:ph type="pic" sz="quarter" idx="13"/>
          </p:nvPr>
        </p:nvSpPr>
        <p:spPr bwMode="ltGray">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11/4/2022</a:t>
            </a:fld>
            <a:endParaRPr lang="en-US" dirty="0"/>
          </a:p>
        </p:txBody>
      </p:sp>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538987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Solid Blue, Image)">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0" name="Content Placeholder 2"/>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3"/>
          <p:cNvSpPr>
            <a:spLocks noGrp="1"/>
          </p:cNvSpPr>
          <p:nvPr>
            <p:ph type="pic" sz="quarter" idx="13"/>
          </p:nvPr>
        </p:nvSpPr>
        <p:spPr bwMode="ltGray">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11/4/2022</a:t>
            </a:fld>
            <a:endParaRPr lang="en-US" dirty="0"/>
          </a:p>
        </p:txBody>
      </p:sp>
      <p:sp>
        <p:nvSpPr>
          <p:cNvPr id="13"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6945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Solid Light Gray, Image)">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7" name="Content Placeholder 2"/>
          <p:cNvSpPr>
            <a:spLocks noGrp="1"/>
          </p:cNvSpPr>
          <p:nvPr>
            <p:ph sz="quarter" idx="10"/>
          </p:nvPr>
        </p:nvSpPr>
        <p:spPr bwMode="gray">
          <a:xfrm>
            <a:off x="838200" y="1366345"/>
            <a:ext cx="6234953" cy="4788393"/>
          </a:xfrm>
        </p:spPr>
        <p:txBody>
          <a:bodyPr/>
          <a:lstStyle>
            <a:lvl1pPr>
              <a:buClr>
                <a:schemeClr val="tx1"/>
              </a:buClr>
              <a:defRPr>
                <a:solidFill>
                  <a:schemeClr val="tx2"/>
                </a:solidFill>
              </a:defRPr>
            </a:lvl1pPr>
            <a:lvl2pPr>
              <a:buClr>
                <a:schemeClr val="tx1"/>
              </a:buClr>
              <a:defRPr>
                <a:solidFill>
                  <a:schemeClr val="tx2"/>
                </a:solidFill>
              </a:defRPr>
            </a:lvl2pPr>
            <a:lvl3pPr>
              <a:buClr>
                <a:schemeClr val="tx1"/>
              </a:buClr>
              <a:defRPr>
                <a:solidFill>
                  <a:schemeClr val="tx2"/>
                </a:solidFill>
              </a:defRPr>
            </a:lvl3pPr>
            <a:lvl4pPr>
              <a:buClr>
                <a:schemeClr val="tx1"/>
              </a:buClr>
              <a:defRPr>
                <a:solidFill>
                  <a:schemeClr val="tx2"/>
                </a:solidFill>
              </a:defRPr>
            </a:lvl4pPr>
            <a:lvl5pPr>
              <a:buClr>
                <a:schemeClr val="tx1"/>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3"/>
          <p:cNvSpPr>
            <a:spLocks noGrp="1"/>
          </p:cNvSpPr>
          <p:nvPr>
            <p:ph type="pic" sz="quarter" idx="13"/>
          </p:nvPr>
        </p:nvSpPr>
        <p:spPr bwMode="gray">
          <a:xfrm>
            <a:off x="7653566" y="1364826"/>
            <a:ext cx="4538434" cy="4538434"/>
          </a:xfrm>
        </p:spPr>
        <p:txBody>
          <a:bodyPr/>
          <a:lstStyle>
            <a:lvl1pPr>
              <a:buClr>
                <a:schemeClr val="tx1"/>
              </a:buClr>
              <a:defRPr>
                <a:solidFill>
                  <a:schemeClr val="tx2"/>
                </a:solidFill>
              </a:defRPr>
            </a:lvl1pPr>
          </a:lstStyle>
          <a:p>
            <a:r>
              <a:rPr lang="en-US"/>
              <a:t>Click icon to add picture</a:t>
            </a:r>
            <a:endParaRPr lang="en-US" dirty="0"/>
          </a:p>
        </p:txBody>
      </p:sp>
      <p:pic>
        <p:nvPicPr>
          <p:cNvPr id="13" name="Picture 12">
            <a:extLst>
              <a:ext uri="{FF2B5EF4-FFF2-40B4-BE49-F238E27FC236}">
                <a16:creationId xmlns:a16="http://schemas.microsoft.com/office/drawing/2014/main" id="{A3889DEE-3C1B-4241-958E-773D926E4D9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9"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Page (4-Up Vertical)">
    <p:bg bwMode="gray">
      <p:bgPr>
        <a:solidFill>
          <a:srgbClr val="E8E8E8"/>
        </a:solidFill>
        <a:effectLst/>
      </p:bgPr>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2139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5"/>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7"/>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33272"/>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9"/>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7" name="Picture 16">
            <a:extLst>
              <a:ext uri="{FF2B5EF4-FFF2-40B4-BE49-F238E27FC236}">
                <a16:creationId xmlns:a16="http://schemas.microsoft.com/office/drawing/2014/main" id="{DDD21366-A0C8-424F-AB52-92ADBFEF7A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8"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32780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3 Up Vertical)">
    <p:bg>
      <p:bgPr>
        <a:solidFill>
          <a:srgbClr val="E8E8E8"/>
        </a:solidFill>
        <a:effectLst/>
      </p:bgPr>
    </p:bg>
    <p:spTree>
      <p:nvGrpSpPr>
        <p:cNvPr id="1" name=""/>
        <p:cNvGrpSpPr/>
        <p:nvPr/>
      </p:nvGrpSpPr>
      <p:grpSpPr>
        <a:xfrm>
          <a:off x="0" y="0"/>
          <a:ext cx="0" cy="0"/>
          <a:chOff x="0" y="0"/>
          <a:chExt cx="0" cy="0"/>
        </a:xfrm>
      </p:grpSpPr>
      <p:sp>
        <p:nvSpPr>
          <p:cNvPr id="20"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7"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5"/>
          <p:cNvSpPr>
            <a:spLocks noGrp="1"/>
          </p:cNvSpPr>
          <p:nvPr>
            <p:ph type="pic" sz="quarter" idx="16" hasCustomPrompt="1"/>
          </p:nvPr>
        </p:nvSpPr>
        <p:spPr bwMode="gray">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7"/>
          <p:cNvSpPr>
            <a:spLocks noGrp="1"/>
          </p:cNvSpPr>
          <p:nvPr>
            <p:ph type="pic" sz="quarter" idx="18" hasCustomPrompt="1"/>
          </p:nvPr>
        </p:nvSpPr>
        <p:spPr bwMode="gray">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2"/>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4" name="Picture 13">
            <a:extLst>
              <a:ext uri="{FF2B5EF4-FFF2-40B4-BE49-F238E27FC236}">
                <a16:creationId xmlns:a16="http://schemas.microsoft.com/office/drawing/2014/main" id="{F2051B85-B470-414F-BB13-30B30A76C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5"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960824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Reversed Logo)">
    <p:bg bwMode="gray">
      <p:bgPr>
        <a:solidFill>
          <a:schemeClr val="tx1"/>
        </a:solidFill>
        <a:effectLst/>
      </p:bgPr>
    </p:bg>
    <p:spTree>
      <p:nvGrpSpPr>
        <p:cNvPr id="1" name=""/>
        <p:cNvGrpSpPr/>
        <p:nvPr/>
      </p:nvGrpSpPr>
      <p:grpSpPr>
        <a:xfrm>
          <a:off x="0" y="0"/>
          <a:ext cx="0" cy="0"/>
          <a:chOff x="0" y="0"/>
          <a:chExt cx="0" cy="0"/>
        </a:xfrm>
      </p:grpSpPr>
      <p:sp>
        <p:nvSpPr>
          <p:cNvPr id="11" name="Rectangle 1"/>
          <p:cNvSpPr txBox="1">
            <a:spLocks/>
          </p:cNvSpPr>
          <p:nvPr userDrawn="1"/>
        </p:nvSpPr>
        <p:spPr bwMode="ltGray">
          <a:xfrm>
            <a:off x="0" y="4092604"/>
            <a:ext cx="12192000" cy="1295182"/>
          </a:xfrm>
          <a:prstGeom prst="rect">
            <a:avLst/>
          </a:prstGeom>
          <a:solidFill>
            <a:schemeClr val="accent2"/>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13" name="Title 2"/>
          <p:cNvSpPr>
            <a:spLocks noGrp="1"/>
          </p:cNvSpPr>
          <p:nvPr>
            <p:ph type="ctrTitle" hasCustomPrompt="1"/>
          </p:nvPr>
        </p:nvSpPr>
        <p:spPr bwMode="black">
          <a:xfrm>
            <a:off x="266700" y="4092602"/>
            <a:ext cx="11658600" cy="1295182"/>
          </a:xfrm>
          <a:noFill/>
        </p:spPr>
        <p:txBody>
          <a:bodyPr wrap="square" lIns="182880" tIns="91440" rIns="182880" bIns="91440" anchor="ctr">
            <a:normAutofit/>
          </a:bodyPr>
          <a:lstStyle>
            <a:lvl1pPr algn="ctr">
              <a:defRPr sz="3600">
                <a:solidFill>
                  <a:schemeClr val="tx2"/>
                </a:solidFill>
              </a:defRPr>
            </a:lvl1pPr>
          </a:lstStyle>
          <a:p>
            <a:r>
              <a:rPr lang="en-US" dirty="0"/>
              <a:t>Click to enter the slideshow title</a:t>
            </a:r>
          </a:p>
        </p:txBody>
      </p:sp>
      <p:sp>
        <p:nvSpPr>
          <p:cNvPr id="3" name="Rectangle 3"/>
          <p:cNvSpPr/>
          <p:nvPr userDrawn="1"/>
        </p:nvSpPr>
        <p:spPr bwMode="white">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8" name="Text Placeholder 4"/>
          <p:cNvSpPr>
            <a:spLocks noGrp="1"/>
          </p:cNvSpPr>
          <p:nvPr>
            <p:ph type="body" sz="quarter" idx="17" hasCustomPrompt="1"/>
          </p:nvPr>
        </p:nvSpPr>
        <p:spPr bwMode="black">
          <a:xfrm>
            <a:off x="838200" y="5644883"/>
            <a:ext cx="10515600" cy="711465"/>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D7ED242C-24FB-43A0-BCB6-43756FC812F6}" type="datetime1">
              <a:rPr lang="en-US" smtClean="0"/>
              <a:t>11/4/2022</a:t>
            </a:fld>
            <a:endParaRPr lang="en-US" dirty="0"/>
          </a:p>
        </p:txBody>
      </p:sp>
      <p:pic>
        <p:nvPicPr>
          <p:cNvPr id="4" name="Picture 3">
            <a:extLst>
              <a:ext uri="{FF2B5EF4-FFF2-40B4-BE49-F238E27FC236}">
                <a16:creationId xmlns:a16="http://schemas.microsoft.com/office/drawing/2014/main" id="{1647DF31-696F-4736-906B-17BCCF02AB2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62653" y="2022348"/>
            <a:ext cx="6866694" cy="600041"/>
          </a:xfrm>
          <a:prstGeom prst="rect">
            <a:avLst/>
          </a:prstGeom>
        </p:spPr>
      </p:pic>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6973892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4-Up Horizontal)">
    <p:bg bwMode="gray">
      <p:bgPr>
        <a:solidFill>
          <a:srgbClr val="E8E8E8"/>
        </a:solidFill>
        <a:effectLst/>
      </p:bgPr>
    </p:bg>
    <p:spTree>
      <p:nvGrpSpPr>
        <p:cNvPr id="1" name=""/>
        <p:cNvGrpSpPr/>
        <p:nvPr/>
      </p:nvGrpSpPr>
      <p:grpSpPr>
        <a:xfrm>
          <a:off x="0" y="0"/>
          <a:ext cx="0" cy="0"/>
          <a:chOff x="0" y="0"/>
          <a:chExt cx="0" cy="0"/>
        </a:xfrm>
      </p:grpSpPr>
      <p:sp>
        <p:nvSpPr>
          <p:cNvPr id="21"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0"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9" name="Picture Placeholder 3"/>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4"/>
          <p:cNvSpPr>
            <a:spLocks noGrp="1"/>
          </p:cNvSpPr>
          <p:nvPr>
            <p:ph type="body" sz="quarter" idx="16"/>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3" name="Picture Placeholder 5"/>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6"/>
          <p:cNvSpPr>
            <a:spLocks noGrp="1"/>
          </p:cNvSpPr>
          <p:nvPr>
            <p:ph type="body" sz="quarter" idx="15"/>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7"/>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8"/>
          <p:cNvSpPr>
            <a:spLocks noGrp="1"/>
          </p:cNvSpPr>
          <p:nvPr>
            <p:ph type="body" sz="quarter" idx="18"/>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7" name="Picture Placeholder 9"/>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10"/>
          <p:cNvSpPr>
            <a:spLocks noGrp="1"/>
          </p:cNvSpPr>
          <p:nvPr>
            <p:ph type="body" sz="quarter" idx="20"/>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7" name="Picture 16">
            <a:extLst>
              <a:ext uri="{FF2B5EF4-FFF2-40B4-BE49-F238E27FC236}">
                <a16:creationId xmlns:a16="http://schemas.microsoft.com/office/drawing/2014/main" id="{ED17029C-146D-40A9-9DD0-040E835DC93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8"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2632564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2-Up Horizontal)">
    <p:bg>
      <p:bgPr>
        <a:solidFill>
          <a:srgbClr val="E8E8E8"/>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9" name="Picture Placeholder 3"/>
          <p:cNvSpPr>
            <a:spLocks noGrp="1"/>
          </p:cNvSpPr>
          <p:nvPr>
            <p:ph type="pic" sz="quarter" idx="13" hasCustomPrompt="1"/>
          </p:nvPr>
        </p:nvSpPr>
        <p:spPr bwMode="gray">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4"/>
          <p:cNvSpPr>
            <a:spLocks noGrp="1"/>
          </p:cNvSpPr>
          <p:nvPr>
            <p:ph type="body" sz="quarter" idx="16"/>
          </p:nvPr>
        </p:nvSpPr>
        <p:spPr bwMode="black">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5"/>
          <p:cNvSpPr>
            <a:spLocks noGrp="1"/>
          </p:cNvSpPr>
          <p:nvPr>
            <p:ph type="pic" sz="quarter" idx="17" hasCustomPrompt="1"/>
          </p:nvPr>
        </p:nvSpPr>
        <p:spPr bwMode="gray">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6"/>
          <p:cNvSpPr>
            <a:spLocks noGrp="1"/>
          </p:cNvSpPr>
          <p:nvPr>
            <p:ph type="body" sz="quarter" idx="18"/>
          </p:nvPr>
        </p:nvSpPr>
        <p:spPr bwMode="black">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Rectangle 10"/>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2" name="Picture 11">
            <a:extLst>
              <a:ext uri="{FF2B5EF4-FFF2-40B4-BE49-F238E27FC236}">
                <a16:creationId xmlns:a16="http://schemas.microsoft.com/office/drawing/2014/main" id="{CA5941EE-6E7E-489C-8CC4-0F2A9370E92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3"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4345329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cons (4-Up Vertical)">
    <p:bg bwMode="gray">
      <p:bgRef idx="1001">
        <a:schemeClr val="bg1"/>
      </p:bgRef>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9"/>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9"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6" name="Picture 15">
            <a:extLst>
              <a:ext uri="{FF2B5EF4-FFF2-40B4-BE49-F238E27FC236}">
                <a16:creationId xmlns:a16="http://schemas.microsoft.com/office/drawing/2014/main" id="{1D69CF5A-C6CF-486C-9B14-C9954E49C1D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7007" y="6454763"/>
            <a:ext cx="1925917" cy="168295"/>
          </a:xfrm>
          <a:prstGeom prst="rect">
            <a:avLst/>
          </a:prstGeom>
        </p:spPr>
      </p:pic>
      <p:sp>
        <p:nvSpPr>
          <p:cNvPr id="17"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7236465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cons (3-Up Vertical)">
    <p:bg bwMode="gray">
      <p:bgRef idx="1001">
        <a:schemeClr val="bg1"/>
      </p:bgRef>
    </p:bg>
    <p:spTree>
      <p:nvGrpSpPr>
        <p:cNvPr id="1" name=""/>
        <p:cNvGrpSpPr/>
        <p:nvPr/>
      </p:nvGrpSpPr>
      <p:grpSpPr>
        <a:xfrm>
          <a:off x="0" y="0"/>
          <a:ext cx="0" cy="0"/>
          <a:chOff x="0" y="0"/>
          <a:chExt cx="0" cy="0"/>
        </a:xfrm>
      </p:grpSpPr>
      <p:sp>
        <p:nvSpPr>
          <p:cNvPr id="18"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7"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1697855"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1473242"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4936052"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4712235"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8174249"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7949636"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9" name="Rectangle 12"/>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4" name="Picture 13">
            <a:extLst>
              <a:ext uri="{FF2B5EF4-FFF2-40B4-BE49-F238E27FC236}">
                <a16:creationId xmlns:a16="http://schemas.microsoft.com/office/drawing/2014/main" id="{5EA4A8DD-D0F5-44C1-B499-38111C8E485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896" y="6454763"/>
            <a:ext cx="1925917" cy="168295"/>
          </a:xfrm>
          <a:prstGeom prst="rect">
            <a:avLst/>
          </a:prstGeom>
        </p:spPr>
      </p:pic>
      <p:sp>
        <p:nvSpPr>
          <p:cNvPr id="15"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13473743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cons (4-Up Horizontal)">
    <p:bg bwMode="gray">
      <p:bgRef idx="1001">
        <a:schemeClr val="bg1"/>
      </p:bgRef>
    </p:bg>
    <p:spTree>
      <p:nvGrpSpPr>
        <p:cNvPr id="1" name=""/>
        <p:cNvGrpSpPr/>
        <p:nvPr/>
      </p:nvGrpSpPr>
      <p:grpSpPr>
        <a:xfrm>
          <a:off x="0" y="0"/>
          <a:ext cx="0" cy="0"/>
          <a:chOff x="0" y="0"/>
          <a:chExt cx="0" cy="0"/>
        </a:xfrm>
      </p:grpSpPr>
      <p:sp>
        <p:nvSpPr>
          <p:cNvPr id="24"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3"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2" name="Picture Placeholder 3"/>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3" name="Picture Placeholder 5"/>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6"/>
          <p:cNvSpPr>
            <a:spLocks noGrp="1"/>
          </p:cNvSpPr>
          <p:nvPr>
            <p:ph type="body" sz="quarter" idx="15"/>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7"/>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8"/>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8" name="Picture Placeholder 9"/>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10"/>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8"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1" name="Picture 20">
            <a:extLst>
              <a:ext uri="{FF2B5EF4-FFF2-40B4-BE49-F238E27FC236}">
                <a16:creationId xmlns:a16="http://schemas.microsoft.com/office/drawing/2014/main" id="{130ECE39-2EDE-4E36-B5CD-24B36FDEAA6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22"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402069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cons (2-Up Horizontal)">
    <p:bg bwMode="gray">
      <p:bgRef idx="1001">
        <a:schemeClr val="bg1"/>
      </p:bgRef>
    </p:bg>
    <p:spTree>
      <p:nvGrpSpPr>
        <p:cNvPr id="1" name=""/>
        <p:cNvGrpSpPr/>
        <p:nvPr/>
      </p:nvGrpSpPr>
      <p:grpSpPr>
        <a:xfrm>
          <a:off x="0" y="0"/>
          <a:ext cx="0" cy="0"/>
          <a:chOff x="0" y="0"/>
          <a:chExt cx="0" cy="0"/>
        </a:xfrm>
      </p:grpSpPr>
      <p:sp>
        <p:nvSpPr>
          <p:cNvPr id="18"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2" name="Picture Placeholder 3"/>
          <p:cNvSpPr>
            <a:spLocks noGrp="1"/>
          </p:cNvSpPr>
          <p:nvPr>
            <p:ph type="pic" sz="quarter" idx="13" hasCustomPrompt="1"/>
          </p:nvPr>
        </p:nvSpPr>
        <p:spPr bwMode="gray">
          <a:xfrm>
            <a:off x="806332" y="2800328"/>
            <a:ext cx="1858809" cy="1858809"/>
          </a:xfrm>
          <a:prstGeom prst="rect">
            <a:avLst/>
          </a:prstGeom>
          <a:no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p:nvPr>
        </p:nvSpPr>
        <p:spPr bwMode="black">
          <a:xfrm>
            <a:off x="2876550" y="2800329"/>
            <a:ext cx="2866328" cy="1858809"/>
          </a:xfrm>
          <a:noFill/>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5"/>
          <p:cNvSpPr>
            <a:spLocks noGrp="1"/>
          </p:cNvSpPr>
          <p:nvPr>
            <p:ph type="pic" sz="quarter" idx="17" hasCustomPrompt="1"/>
          </p:nvPr>
        </p:nvSpPr>
        <p:spPr bwMode="gray">
          <a:xfrm>
            <a:off x="6199805" y="2800328"/>
            <a:ext cx="1858809" cy="1858809"/>
          </a:xfrm>
          <a:prstGeom prst="rect">
            <a:avLst/>
          </a:prstGeom>
          <a:no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6"/>
          <p:cNvSpPr>
            <a:spLocks noGrp="1"/>
          </p:cNvSpPr>
          <p:nvPr>
            <p:ph type="body" sz="quarter" idx="18"/>
          </p:nvPr>
        </p:nvSpPr>
        <p:spPr bwMode="black">
          <a:xfrm>
            <a:off x="8270023" y="2800329"/>
            <a:ext cx="2866328" cy="1858809"/>
          </a:xfrm>
          <a:noFill/>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8" name="Rectangle 10"/>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a:extLst>
              <a:ext uri="{FF2B5EF4-FFF2-40B4-BE49-F238E27FC236}">
                <a16:creationId xmlns:a16="http://schemas.microsoft.com/office/drawing/2014/main" id="{0A539A61-E863-4510-A868-5207F12F005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9"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cons or Objects (10-Up)">
    <p:spTree>
      <p:nvGrpSpPr>
        <p:cNvPr id="1" name=""/>
        <p:cNvGrpSpPr/>
        <p:nvPr/>
      </p:nvGrpSpPr>
      <p:grpSpPr>
        <a:xfrm>
          <a:off x="0" y="0"/>
          <a:ext cx="0" cy="0"/>
          <a:chOff x="0" y="0"/>
          <a:chExt cx="0" cy="0"/>
        </a:xfrm>
      </p:grpSpPr>
      <p:sp>
        <p:nvSpPr>
          <p:cNvPr id="2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27" name="Content Placeholder 3"/>
          <p:cNvSpPr>
            <a:spLocks noGrp="1"/>
          </p:cNvSpPr>
          <p:nvPr>
            <p:ph sz="half" idx="15" hasCustomPrompt="1"/>
          </p:nvPr>
        </p:nvSpPr>
        <p:spPr>
          <a:xfrm>
            <a:off x="301038" y="1600201"/>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5" name="Content Placeholder 4"/>
          <p:cNvSpPr>
            <a:spLocks noGrp="1"/>
          </p:cNvSpPr>
          <p:nvPr>
            <p:ph sz="half" idx="27" hasCustomPrompt="1"/>
          </p:nvPr>
        </p:nvSpPr>
        <p:spPr>
          <a:xfrm>
            <a:off x="2676908" y="1600200"/>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6" name="Content Placeholder 5"/>
          <p:cNvSpPr>
            <a:spLocks noGrp="1"/>
          </p:cNvSpPr>
          <p:nvPr>
            <p:ph sz="half" idx="28" hasCustomPrompt="1"/>
          </p:nvPr>
        </p:nvSpPr>
        <p:spPr>
          <a:xfrm>
            <a:off x="5061185" y="1600202"/>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8" name="Content Placeholder 6"/>
          <p:cNvSpPr>
            <a:spLocks noGrp="1"/>
          </p:cNvSpPr>
          <p:nvPr>
            <p:ph sz="half" idx="29" hasCustomPrompt="1"/>
          </p:nvPr>
        </p:nvSpPr>
        <p:spPr>
          <a:xfrm>
            <a:off x="7450666" y="1600200"/>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9" name="Content Placeholder 7"/>
          <p:cNvSpPr>
            <a:spLocks noGrp="1"/>
          </p:cNvSpPr>
          <p:nvPr>
            <p:ph sz="half" idx="30" hasCustomPrompt="1"/>
          </p:nvPr>
        </p:nvSpPr>
        <p:spPr>
          <a:xfrm>
            <a:off x="9809451" y="1600199"/>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5" name="Content Placeholder 8"/>
          <p:cNvSpPr>
            <a:spLocks noGrp="1"/>
          </p:cNvSpPr>
          <p:nvPr>
            <p:ph sz="half" idx="31" hasCustomPrompt="1"/>
          </p:nvPr>
        </p:nvSpPr>
        <p:spPr>
          <a:xfrm>
            <a:off x="295833" y="4000500"/>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6" name="Content Placeholder 9"/>
          <p:cNvSpPr>
            <a:spLocks noGrp="1"/>
          </p:cNvSpPr>
          <p:nvPr>
            <p:ph sz="half" idx="32" hasCustomPrompt="1"/>
          </p:nvPr>
        </p:nvSpPr>
        <p:spPr>
          <a:xfrm>
            <a:off x="2671704" y="4000499"/>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7" name="Content Placeholder 10"/>
          <p:cNvSpPr>
            <a:spLocks noGrp="1"/>
          </p:cNvSpPr>
          <p:nvPr>
            <p:ph sz="half" idx="33" hasCustomPrompt="1"/>
          </p:nvPr>
        </p:nvSpPr>
        <p:spPr>
          <a:xfrm>
            <a:off x="5055980" y="4000501"/>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8" name="Content Placeholder 11"/>
          <p:cNvSpPr>
            <a:spLocks noGrp="1"/>
          </p:cNvSpPr>
          <p:nvPr>
            <p:ph sz="half" idx="34" hasCustomPrompt="1"/>
          </p:nvPr>
        </p:nvSpPr>
        <p:spPr>
          <a:xfrm>
            <a:off x="7445462" y="4000499"/>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9" name="Content Placeholder 12"/>
          <p:cNvSpPr>
            <a:spLocks noGrp="1"/>
          </p:cNvSpPr>
          <p:nvPr>
            <p:ph sz="half" idx="35" hasCustomPrompt="1"/>
          </p:nvPr>
        </p:nvSpPr>
        <p:spPr>
          <a:xfrm>
            <a:off x="9804246" y="4000498"/>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25" name="Rectangle 16"/>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6" name="Picture 25">
            <a:extLst>
              <a:ext uri="{FF2B5EF4-FFF2-40B4-BE49-F238E27FC236}">
                <a16:creationId xmlns:a16="http://schemas.microsoft.com/office/drawing/2014/main" id="{B8FCB8B6-B793-4699-BFED-9089DEE2D6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2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137733750"/>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Blue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2"/>
            <a:ext cx="12192000" cy="5638797"/>
          </a:xfrm>
        </p:spPr>
        <p:txBody>
          <a:bodyPr/>
          <a:lstStyle/>
          <a:p>
            <a:r>
              <a:rPr lang="en-US"/>
              <a:t>Click icon to add picture</a:t>
            </a:r>
          </a:p>
        </p:txBody>
      </p:sp>
      <p:sp>
        <p:nvSpPr>
          <p:cNvPr id="5" name="Rectangle 2"/>
          <p:cNvSpPr txBox="1">
            <a:spLocks/>
          </p:cNvSpPr>
          <p:nvPr userDrawn="1"/>
        </p:nvSpPr>
        <p:spPr bwMode="black">
          <a:xfrm>
            <a:off x="-1" y="5638800"/>
            <a:ext cx="12192000" cy="1219200"/>
          </a:xfrm>
          <a:prstGeom prst="rect">
            <a:avLst/>
          </a:prstGeom>
          <a:solidFill>
            <a:srgbClr val="003865"/>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9" name="Title 3"/>
          <p:cNvSpPr>
            <a:spLocks noGrp="1"/>
          </p:cNvSpPr>
          <p:nvPr>
            <p:ph type="title" hasCustomPrompt="1"/>
          </p:nvPr>
        </p:nvSpPr>
        <p:spPr bwMode="white">
          <a:xfrm>
            <a:off x="266700" y="5638801"/>
            <a:ext cx="11658600" cy="1219200"/>
          </a:xfrm>
          <a:no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Dark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2"/>
            <a:ext cx="12192000" cy="5638799"/>
          </a:xfrm>
        </p:spPr>
        <p:txBody>
          <a:bodyPr/>
          <a:lstStyle/>
          <a:p>
            <a:r>
              <a:rPr lang="en-US"/>
              <a:t>Click icon to add picture</a:t>
            </a:r>
          </a:p>
        </p:txBody>
      </p:sp>
      <p:sp>
        <p:nvSpPr>
          <p:cNvPr id="5" name="Rectangle 2"/>
          <p:cNvSpPr txBox="1">
            <a:spLocks/>
          </p:cNvSpPr>
          <p:nvPr userDrawn="1"/>
        </p:nvSpPr>
        <p:spPr bwMode="black">
          <a:xfrm>
            <a:off x="-1" y="5638801"/>
            <a:ext cx="12192000" cy="1219200"/>
          </a:xfrm>
          <a:prstGeom prst="rect">
            <a:avLst/>
          </a:prstGeom>
          <a:solidFill>
            <a:srgbClr val="0D0D0D">
              <a:alpha val="87843"/>
            </a:srgbClr>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9" name="Title 3"/>
          <p:cNvSpPr>
            <a:spLocks noGrp="1"/>
          </p:cNvSpPr>
          <p:nvPr>
            <p:ph type="title" hasCustomPrompt="1"/>
          </p:nvPr>
        </p:nvSpPr>
        <p:spPr bwMode="white">
          <a:xfrm>
            <a:off x="266700" y="5638801"/>
            <a:ext cx="11658600" cy="1219200"/>
          </a:xfrm>
          <a:no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ig Image (Green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3"/>
            <a:ext cx="12192000" cy="5638798"/>
          </a:xfrm>
        </p:spPr>
        <p:txBody>
          <a:bodyPr/>
          <a:lstStyle/>
          <a:p>
            <a:r>
              <a:rPr lang="en-US"/>
              <a:t>Click icon to add picture</a:t>
            </a:r>
          </a:p>
        </p:txBody>
      </p:sp>
      <p:sp>
        <p:nvSpPr>
          <p:cNvPr id="5" name="Rectangle 2"/>
          <p:cNvSpPr txBox="1">
            <a:spLocks/>
          </p:cNvSpPr>
          <p:nvPr userDrawn="1"/>
        </p:nvSpPr>
        <p:spPr bwMode="auto">
          <a:xfrm>
            <a:off x="0" y="5638800"/>
            <a:ext cx="12192000" cy="1219200"/>
          </a:xfrm>
          <a:prstGeom prst="rect">
            <a:avLst/>
          </a:prstGeom>
          <a:solidFill>
            <a:srgbClr val="78BE21"/>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tx2"/>
                </a:solidFill>
                <a:latin typeface="+mj-lt"/>
                <a:ea typeface="+mj-ea"/>
                <a:cs typeface="+mj-cs"/>
              </a:defRPr>
            </a:lvl1pPr>
          </a:lstStyle>
          <a:p>
            <a:endParaRPr lang="en-US" dirty="0"/>
          </a:p>
        </p:txBody>
      </p:sp>
      <p:sp>
        <p:nvSpPr>
          <p:cNvPr id="9" name="Title 3"/>
          <p:cNvSpPr>
            <a:spLocks noGrp="1"/>
          </p:cNvSpPr>
          <p:nvPr>
            <p:ph type="title" hasCustomPrompt="1"/>
          </p:nvPr>
        </p:nvSpPr>
        <p:spPr bwMode="black">
          <a:xfrm>
            <a:off x="266700" y="5638800"/>
            <a:ext cx="11658600" cy="1219200"/>
          </a:xfrm>
          <a:no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8" name="Rectangle 1"/>
          <p:cNvSpPr txBox="1">
            <a:spLocks/>
          </p:cNvSpPr>
          <p:nvPr userDrawn="1"/>
        </p:nvSpPr>
        <p:spPr bwMode="black">
          <a:xfrm>
            <a:off x="0" y="3477837"/>
            <a:ext cx="12192000" cy="1295182"/>
          </a:xfrm>
          <a:prstGeom prst="rect">
            <a:avLst/>
          </a:prstGeom>
          <a:solidFill>
            <a:schemeClr val="accent1"/>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2" name="Title 2"/>
          <p:cNvSpPr>
            <a:spLocks noGrp="1"/>
          </p:cNvSpPr>
          <p:nvPr>
            <p:ph type="ctrTitle" hasCustomPrompt="1"/>
          </p:nvPr>
        </p:nvSpPr>
        <p:spPr bwMode="white">
          <a:xfrm>
            <a:off x="266700" y="3477837"/>
            <a:ext cx="11658600" cy="1295182"/>
          </a:xfrm>
          <a:no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3"/>
          <p:cNvSpPr/>
          <p:nvPr userDrawn="1"/>
        </p:nvSpPr>
        <p:spPr bwMode="auto">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Text Placeholder 4"/>
          <p:cNvSpPr>
            <a:spLocks noGrp="1"/>
          </p:cNvSpPr>
          <p:nvPr>
            <p:ph type="body" sz="quarter" idx="18" hasCustomPrompt="1"/>
          </p:nvPr>
        </p:nvSpPr>
        <p:spPr bwMode="black">
          <a:xfrm>
            <a:off x="838200" y="5041204"/>
            <a:ext cx="10515600" cy="1097128"/>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9" name="Footer Placeholder 6"/>
          <p:cNvSpPr>
            <a:spLocks noGrp="1"/>
          </p:cNvSpPr>
          <p:nvPr>
            <p:ph type="ftr" sz="quarter" idx="3"/>
          </p:nvPr>
        </p:nvSpPr>
        <p:spPr bwMode="black">
          <a:xfrm>
            <a:off x="5766153" y="6138332"/>
            <a:ext cx="5587647" cy="365125"/>
          </a:xfrm>
          <a:prstGeom prst="rect">
            <a:avLst/>
          </a:prstGeom>
        </p:spPr>
        <p:txBody>
          <a:bodyPr anchor="b"/>
          <a:lstStyle>
            <a:lvl1pPr algn="r">
              <a:defRPr sz="1200">
                <a:solidFill>
                  <a:schemeClr val="tx2"/>
                </a:solidFill>
              </a:defRPr>
            </a:lvl1pPr>
          </a:lstStyle>
          <a:p>
            <a:r>
              <a:rPr lang="en-US" dirty="0" err="1"/>
              <a:t>mn.gov</a:t>
            </a:r>
            <a:r>
              <a:rPr lang="en-US" dirty="0"/>
              <a:t>/deed</a:t>
            </a:r>
          </a:p>
        </p:txBody>
      </p:sp>
      <p:sp>
        <p:nvSpPr>
          <p:cNvPr id="6" name="Picture Placeholder 7"/>
          <p:cNvSpPr>
            <a:spLocks noGrp="1"/>
          </p:cNvSpPr>
          <p:nvPr>
            <p:ph type="pic" sz="quarter" idx="17"/>
          </p:nvPr>
        </p:nvSpPr>
        <p:spPr bwMode="gray">
          <a:xfrm>
            <a:off x="0" y="0"/>
            <a:ext cx="12192000" cy="3380732"/>
          </a:xfrm>
        </p:spPr>
        <p:txBody>
          <a:bodyPr/>
          <a:lstStyle/>
          <a:p>
            <a:r>
              <a:rPr lang="en-US"/>
              <a:t>Click icon to add picture</a:t>
            </a:r>
            <a:endParaRPr lang="en-US" dirty="0"/>
          </a:p>
        </p:txBody>
      </p:sp>
      <p:pic>
        <p:nvPicPr>
          <p:cNvPr id="5" name="Picture 4">
            <a:extLst>
              <a:ext uri="{FF2B5EF4-FFF2-40B4-BE49-F238E27FC236}">
                <a16:creationId xmlns:a16="http://schemas.microsoft.com/office/drawing/2014/main" id="{C4B6782A-63E0-42F6-B8F1-B4820610857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127" y="6182418"/>
            <a:ext cx="3613316" cy="315747"/>
          </a:xfrm>
          <a:prstGeom prst="rect">
            <a:avLst/>
          </a:prstGeom>
        </p:spPr>
      </p:pic>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Big Image (Light Gray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3"/>
            <a:ext cx="12192000" cy="5638798"/>
          </a:xfrm>
        </p:spPr>
        <p:txBody>
          <a:bodyPr/>
          <a:lstStyle/>
          <a:p>
            <a:r>
              <a:rPr lang="en-US"/>
              <a:t>Click icon to add picture</a:t>
            </a:r>
          </a:p>
        </p:txBody>
      </p:sp>
      <p:sp>
        <p:nvSpPr>
          <p:cNvPr id="5" name="Rectangle 2"/>
          <p:cNvSpPr txBox="1">
            <a:spLocks/>
          </p:cNvSpPr>
          <p:nvPr userDrawn="1"/>
        </p:nvSpPr>
        <p:spPr bwMode="auto">
          <a:xfrm>
            <a:off x="0" y="5638800"/>
            <a:ext cx="12192000" cy="1219200"/>
          </a:xfrm>
          <a:prstGeom prst="rect">
            <a:avLst/>
          </a:prstGeom>
          <a:solidFill>
            <a:srgbClr val="E8E8E8">
              <a:alpha val="87843"/>
            </a:srgbClr>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tx2"/>
                </a:solidFill>
                <a:latin typeface="+mj-lt"/>
                <a:ea typeface="+mj-ea"/>
                <a:cs typeface="+mj-cs"/>
              </a:defRPr>
            </a:lvl1pPr>
          </a:lstStyle>
          <a:p>
            <a:endParaRPr lang="en-US" dirty="0"/>
          </a:p>
        </p:txBody>
      </p:sp>
      <p:sp>
        <p:nvSpPr>
          <p:cNvPr id="9" name="Title 3"/>
          <p:cNvSpPr>
            <a:spLocks noGrp="1"/>
          </p:cNvSpPr>
          <p:nvPr>
            <p:ph type="title" hasCustomPrompt="1"/>
          </p:nvPr>
        </p:nvSpPr>
        <p:spPr bwMode="black">
          <a:xfrm>
            <a:off x="266700" y="5638800"/>
            <a:ext cx="11658600" cy="1219200"/>
          </a:xfrm>
          <a:no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703797675"/>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creenshot (Dark Horizontal)">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8"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11/4/2022</a:t>
            </a:fld>
            <a:endParaRPr lang="en-US" dirty="0"/>
          </a:p>
        </p:txBody>
      </p:sp>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creenshot (Dark Vertical)">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1" name="Text Placeholder 2"/>
          <p:cNvSpPr>
            <a:spLocks noGrp="1"/>
          </p:cNvSpPr>
          <p:nvPr>
            <p:ph type="body" sz="quarter" idx="13"/>
          </p:nvPr>
        </p:nvSpPr>
        <p:spPr bwMode="white">
          <a:xfrm>
            <a:off x="838200" y="1365203"/>
            <a:ext cx="10515600"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2"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4"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Full Window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pic>
        <p:nvPicPr>
          <p:cNvPr id="12"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36487256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Gray Horizont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bwMode="black">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2"/>
          <p:cNvSpPr>
            <a:spLocks noGrp="1"/>
          </p:cNvSpPr>
          <p:nvPr>
            <p:ph type="body" sz="quarter" idx="11"/>
          </p:nvPr>
        </p:nvSpPr>
        <p:spPr bwMode="black">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pic>
        <p:nvPicPr>
          <p:cNvPr id="9" name="Picture 8">
            <a:extLst>
              <a:ext uri="{FF2B5EF4-FFF2-40B4-BE49-F238E27FC236}">
                <a16:creationId xmlns:a16="http://schemas.microsoft.com/office/drawing/2014/main" id="{D00F9A58-DD4F-4269-9BA6-03203467A5B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creenshot (Light Gray Vertic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7" name="Text Placeholder 2"/>
          <p:cNvSpPr>
            <a:spLocks noGrp="1"/>
          </p:cNvSpPr>
          <p:nvPr>
            <p:ph type="body" sz="quarter" idx="11"/>
          </p:nvPr>
        </p:nvSpPr>
        <p:spPr bwMode="black">
          <a:xfrm>
            <a:off x="838200" y="1365203"/>
            <a:ext cx="10515600" cy="156718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6"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4"/>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creenshot (Full Window Ligh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pic>
        <p:nvPicPr>
          <p:cNvPr id="9"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10"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064751064"/>
      </p:ext>
    </p:extLst>
  </p:cSld>
  <p:clrMapOvr>
    <a:masterClrMapping/>
  </p:clrMapOvr>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creenshot (Blue Horizontal)">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11/4/2022</a:t>
            </a:fld>
            <a:endParaRPr lang="en-US" dirty="0"/>
          </a:p>
        </p:txBody>
      </p:sp>
      <p:sp>
        <p:nvSpPr>
          <p:cNvPr id="12"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9693263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creenshot (Blue Vertical)">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4" name="Text Placeholder 2"/>
          <p:cNvSpPr>
            <a:spLocks noGrp="1"/>
          </p:cNvSpPr>
          <p:nvPr>
            <p:ph type="body" sz="quarter" idx="13"/>
          </p:nvPr>
        </p:nvSpPr>
        <p:spPr bwMode="white">
          <a:xfrm>
            <a:off x="838200" y="1365203"/>
            <a:ext cx="10515600"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5"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creenshot (Full Window Blue)">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pic>
        <p:nvPicPr>
          <p:cNvPr id="6"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7"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5757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0" name="Title 2"/>
          <p:cNvSpPr>
            <a:spLocks noGrp="1"/>
          </p:cNvSpPr>
          <p:nvPr>
            <p:ph type="title"/>
          </p:nvPr>
        </p:nvSpPr>
        <p:spPr bwMode="white">
          <a:xfrm>
            <a:off x="838200" y="-1"/>
            <a:ext cx="10515600" cy="1216025"/>
          </a:xfrm>
          <a:noFill/>
        </p:spPr>
        <p:txBody>
          <a:bodyPr lIns="45720" rIns="45720">
            <a:normAutofit/>
          </a:bodyPr>
          <a:lstStyle>
            <a:lvl1pPr algn="r">
              <a:defRPr sz="3600">
                <a:solidFill>
                  <a:schemeClr val="bg1"/>
                </a:solidFill>
              </a:defRPr>
            </a:lvl1pPr>
          </a:lstStyle>
          <a:p>
            <a:r>
              <a:rPr lang="en-US"/>
              <a:t>Click to edit Master title style</a:t>
            </a:r>
            <a:endParaRPr lang="en-US" dirty="0"/>
          </a:p>
        </p:txBody>
      </p:sp>
      <p:sp>
        <p:nvSpPr>
          <p:cNvPr id="12" name="Table Placeholder 3"/>
          <p:cNvSpPr>
            <a:spLocks noGrp="1"/>
          </p:cNvSpPr>
          <p:nvPr>
            <p:ph type="tbl" sz="quarter" idx="13"/>
          </p:nvPr>
        </p:nvSpPr>
        <p:spPr bwMode="gray">
          <a:xfrm>
            <a:off x="838200" y="1335088"/>
            <a:ext cx="10515600" cy="4841875"/>
          </a:xfrm>
        </p:spPr>
        <p:txBody>
          <a:bodyPr/>
          <a:lstStyle/>
          <a:p>
            <a:r>
              <a:rPr lang="en-US"/>
              <a:t>Click icon to add table</a:t>
            </a:r>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a:extLst>
              <a:ext uri="{FF2B5EF4-FFF2-40B4-BE49-F238E27FC236}">
                <a16:creationId xmlns:a16="http://schemas.microsoft.com/office/drawing/2014/main" id="{CF149A7D-ACE1-4D4F-9EDE-AFDAC9CAED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4"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creenshot (Computer)">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4"/>
          <p:cNvSpPr>
            <a:spLocks noGrp="1"/>
          </p:cNvSpPr>
          <p:nvPr>
            <p:ph type="pic" sz="quarter" idx="10" hasCustomPrompt="1"/>
          </p:nvPr>
        </p:nvSpPr>
        <p:spPr bwMode="gray">
          <a:xfrm>
            <a:off x="4976787" y="691882"/>
            <a:ext cx="6300787" cy="3411537"/>
          </a:xfrm>
        </p:spPr>
        <p:txBody>
          <a:bodyPr/>
          <a:lstStyle>
            <a:lvl1pPr>
              <a:defRPr/>
            </a:lvl1pPr>
          </a:lstStyle>
          <a:p>
            <a:r>
              <a:rPr lang="en-US" dirty="0"/>
              <a:t>Click icon to insert screenshot</a:t>
            </a:r>
          </a:p>
        </p:txBody>
      </p:sp>
      <p:sp>
        <p:nvSpPr>
          <p:cNvPr id="10"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11/4/2022</a:t>
            </a:fld>
            <a:endParaRPr lang="en-US" dirty="0"/>
          </a:p>
        </p:txBody>
      </p:sp>
      <p:sp>
        <p:nvSpPr>
          <p:cNvPr id="12"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27617523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creenshot (Computer, Tablet, Phone)">
    <p:bg bwMode="black">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a:extLst>
              <a:ext uri="{28A0092B-C50C-407E-A947-70E740481C1C}">
                <a14:useLocalDpi xmlns:a14="http://schemas.microsoft.com/office/drawing/2010/main" val="0"/>
              </a:ext>
            </a:extLst>
          </a:blip>
          <a:srcRect t="8417"/>
          <a:stretch/>
        </p:blipFill>
        <p:spPr bwMode="gray">
          <a:xfrm>
            <a:off x="513807" y="300788"/>
            <a:ext cx="11412844" cy="6506515"/>
          </a:xfrm>
          <a:prstGeom prst="rect">
            <a:avLst/>
          </a:prstGeom>
        </p:spPr>
      </p:pic>
      <p:sp>
        <p:nvSpPr>
          <p:cNvPr id="13" name="Title 2"/>
          <p:cNvSpPr>
            <a:spLocks noGrp="1"/>
          </p:cNvSpPr>
          <p:nvPr>
            <p:ph type="title" hasCustomPrompt="1"/>
          </p:nvPr>
        </p:nvSpPr>
        <p:spPr bwMode="white">
          <a:xfrm>
            <a:off x="815897" y="287066"/>
            <a:ext cx="3521927" cy="2734914"/>
          </a:xfrm>
        </p:spPr>
        <p:txBody>
          <a:bodyPr/>
          <a:lstStyle>
            <a:lvl1pPr>
              <a:defRPr b="0">
                <a:solidFill>
                  <a:schemeClr val="tx1"/>
                </a:solidFill>
              </a:defRPr>
            </a:lvl1pPr>
          </a:lstStyle>
          <a:p>
            <a:r>
              <a:rPr lang="en-US" dirty="0"/>
              <a:t>Click to edit title</a:t>
            </a:r>
          </a:p>
        </p:txBody>
      </p:sp>
      <p:sp>
        <p:nvSpPr>
          <p:cNvPr id="15" name="Picture Placeholder 3"/>
          <p:cNvSpPr>
            <a:spLocks noGrp="1"/>
          </p:cNvSpPr>
          <p:nvPr>
            <p:ph type="pic" sz="quarter" idx="10" hasCustomPrompt="1"/>
          </p:nvPr>
        </p:nvSpPr>
        <p:spPr bwMode="gray">
          <a:xfrm>
            <a:off x="4976788" y="691883"/>
            <a:ext cx="6298572" cy="3369130"/>
          </a:xfrm>
        </p:spPr>
        <p:txBody>
          <a:bodyPr/>
          <a:lstStyle>
            <a:lvl1pPr>
              <a:defRPr/>
            </a:lvl1pPr>
          </a:lstStyle>
          <a:p>
            <a:r>
              <a:rPr lang="en-US" dirty="0"/>
              <a:t>Click icon to insert screenshot</a:t>
            </a:r>
          </a:p>
        </p:txBody>
      </p:sp>
      <p:sp>
        <p:nvSpPr>
          <p:cNvPr id="12" name="Picture Placeholder 4"/>
          <p:cNvSpPr>
            <a:spLocks noGrp="1"/>
          </p:cNvSpPr>
          <p:nvPr>
            <p:ph type="pic" sz="quarter" idx="13" hasCustomPrompt="1"/>
          </p:nvPr>
        </p:nvSpPr>
        <p:spPr bwMode="gray">
          <a:xfrm>
            <a:off x="2393577" y="3413074"/>
            <a:ext cx="1848970" cy="2458337"/>
          </a:xfrm>
        </p:spPr>
        <p:txBody>
          <a:bodyPr>
            <a:normAutofit/>
          </a:bodyPr>
          <a:lstStyle>
            <a:lvl1pPr>
              <a:defRPr sz="2200"/>
            </a:lvl1pPr>
          </a:lstStyle>
          <a:p>
            <a:r>
              <a:rPr lang="en-US" dirty="0"/>
              <a:t>Click icon to insert screenshot</a:t>
            </a:r>
          </a:p>
        </p:txBody>
      </p:sp>
      <p:sp>
        <p:nvSpPr>
          <p:cNvPr id="17" name="Picture Placeholder 5"/>
          <p:cNvSpPr>
            <a:spLocks noGrp="1"/>
          </p:cNvSpPr>
          <p:nvPr>
            <p:ph type="pic" sz="quarter" idx="14" hasCustomPrompt="1"/>
          </p:nvPr>
        </p:nvSpPr>
        <p:spPr bwMode="gray">
          <a:xfrm>
            <a:off x="968188" y="4352926"/>
            <a:ext cx="894231" cy="1570503"/>
          </a:xfrm>
        </p:spPr>
        <p:txBody>
          <a:bodyPr>
            <a:normAutofit/>
          </a:bodyPr>
          <a:lstStyle>
            <a:lvl1pPr marL="171450" indent="-171450">
              <a:buFont typeface="Arial" panose="020B0604020202020204" pitchFamily="34" charset="0"/>
              <a:buChar char="•"/>
              <a:defRPr sz="950"/>
            </a:lvl1pPr>
          </a:lstStyle>
          <a:p>
            <a:r>
              <a:rPr lang="en-US" dirty="0"/>
              <a:t>Click icon to insert screenshot</a:t>
            </a:r>
          </a:p>
        </p:txBody>
      </p:sp>
      <p:sp>
        <p:nvSpPr>
          <p:cNvPr id="10" name="Date Placeholder 6"/>
          <p:cNvSpPr>
            <a:spLocks noGrp="1"/>
          </p:cNvSpPr>
          <p:nvPr>
            <p:ph type="dt" sz="half" idx="11"/>
          </p:nvPr>
        </p:nvSpPr>
        <p:spPr bwMode="white">
          <a:xfrm>
            <a:off x="838200" y="6356350"/>
            <a:ext cx="1358590" cy="365125"/>
          </a:xfrm>
        </p:spPr>
        <p:txBody>
          <a:bodyPr/>
          <a:lstStyle>
            <a:lvl1pPr>
              <a:defRPr>
                <a:solidFill>
                  <a:schemeClr val="tx2"/>
                </a:solidFill>
              </a:defRPr>
            </a:lvl1pPr>
          </a:lstStyle>
          <a:p>
            <a:fld id="{276FB33B-BCEE-4E25-B97B-A564B0E1024B}" type="datetime1">
              <a:rPr lang="en-US" smtClean="0"/>
              <a:pPr/>
              <a:t>11/4/2022</a:t>
            </a:fld>
            <a:endParaRPr lang="en-US" dirty="0"/>
          </a:p>
        </p:txBody>
      </p:sp>
      <p:sp>
        <p:nvSpPr>
          <p:cNvPr id="14"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42763675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3"/>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11/4/2022</a:t>
            </a:fld>
            <a:endParaRPr lang="en-US" dirty="0"/>
          </a:p>
        </p:txBody>
      </p:sp>
      <p:sp>
        <p:nvSpPr>
          <p:cNvPr id="13"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325396629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Dark Background)">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2"/>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3"/>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11/4/2022</a:t>
            </a:fld>
            <a:endParaRPr lang="en-US" dirty="0"/>
          </a:p>
        </p:txBody>
      </p:sp>
      <p:sp>
        <p:nvSpPr>
          <p:cNvPr id="8"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434411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hoto Background (Blue Title, Overlay)">
    <p:spTree>
      <p:nvGrpSpPr>
        <p:cNvPr id="1" name=""/>
        <p:cNvGrpSpPr/>
        <p:nvPr/>
      </p:nvGrpSpPr>
      <p:grpSpPr>
        <a:xfrm>
          <a:off x="0" y="0"/>
          <a:ext cx="0" cy="0"/>
          <a:chOff x="0" y="0"/>
          <a:chExt cx="0" cy="0"/>
        </a:xfrm>
      </p:grpSpPr>
      <p:sp>
        <p:nvSpPr>
          <p:cNvPr id="1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9" name="Picture Placeholder 3"/>
          <p:cNvSpPr>
            <a:spLocks noGrp="1"/>
          </p:cNvSpPr>
          <p:nvPr>
            <p:ph type="pic" sz="quarter" idx="13" hasCustomPrompt="1"/>
          </p:nvPr>
        </p:nvSpPr>
        <p:spPr bwMode="gray">
          <a:xfrm>
            <a:off x="0" y="1219198"/>
            <a:ext cx="12192000" cy="5638802"/>
          </a:xfrm>
        </p:spPr>
        <p:txBody>
          <a:bodyPr/>
          <a:lstStyle/>
          <a:p>
            <a:r>
              <a:rPr lang="en-US" dirty="0"/>
              <a:t>Click Icon to add picture</a:t>
            </a:r>
          </a:p>
        </p:txBody>
      </p:sp>
      <p:sp>
        <p:nvSpPr>
          <p:cNvPr id="7" name="Content Placeholder 4"/>
          <p:cNvSpPr>
            <a:spLocks noGrp="1"/>
          </p:cNvSpPr>
          <p:nvPr>
            <p:ph idx="1"/>
          </p:nvPr>
        </p:nvSpPr>
        <p:spPr bwMode="auto">
          <a:xfrm>
            <a:off x="0" y="1921328"/>
            <a:ext cx="5683624" cy="4234542"/>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Photo Background (White Title, Blue Overlay)">
    <p:spTree>
      <p:nvGrpSpPr>
        <p:cNvPr id="1" name=""/>
        <p:cNvGrpSpPr/>
        <p:nvPr/>
      </p:nvGrpSpPr>
      <p:grpSpPr>
        <a:xfrm>
          <a:off x="0" y="0"/>
          <a:ext cx="0" cy="0"/>
          <a:chOff x="0" y="0"/>
          <a:chExt cx="0" cy="0"/>
        </a:xfrm>
      </p:grpSpPr>
      <p:sp>
        <p:nvSpPr>
          <p:cNvPr id="8"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9" name="Picture Placeholder 2"/>
          <p:cNvSpPr>
            <a:spLocks noGrp="1"/>
          </p:cNvSpPr>
          <p:nvPr>
            <p:ph type="pic" sz="quarter" idx="13" hasCustomPrompt="1"/>
          </p:nvPr>
        </p:nvSpPr>
        <p:spPr bwMode="gray">
          <a:xfrm>
            <a:off x="0" y="1219198"/>
            <a:ext cx="12192000" cy="5638802"/>
          </a:xfrm>
        </p:spPr>
        <p:txBody>
          <a:bodyPr/>
          <a:lstStyle>
            <a:lvl1pPr>
              <a:defRPr baseline="0"/>
            </a:lvl1pPr>
          </a:lstStyle>
          <a:p>
            <a:r>
              <a:rPr lang="en-US" dirty="0"/>
              <a:t>Click Icon to add picture</a:t>
            </a:r>
          </a:p>
        </p:txBody>
      </p:sp>
      <p:sp>
        <p:nvSpPr>
          <p:cNvPr id="7" name="Content Placeholder 3"/>
          <p:cNvSpPr>
            <a:spLocks noGrp="1"/>
          </p:cNvSpPr>
          <p:nvPr>
            <p:ph idx="1"/>
          </p:nvPr>
        </p:nvSpPr>
        <p:spPr bwMode="auto">
          <a:xfrm>
            <a:off x="0" y="1921328"/>
            <a:ext cx="5683624" cy="4234542"/>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Background (Blue Circle)">
    <p:bg bwMode="gray">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3"/>
          </p:nvPr>
        </p:nvSpPr>
        <p:spPr bwMode="gray">
          <a:xfrm>
            <a:off x="0" y="0"/>
            <a:ext cx="12192000" cy="6858000"/>
          </a:xfrm>
        </p:spPr>
        <p:txBody>
          <a:bodyPr/>
          <a:lstStyle/>
          <a:p>
            <a:r>
              <a:rPr lang="en-US"/>
              <a:t>Click icon to add picture</a:t>
            </a:r>
            <a:endParaRPr lang="en-US" dirty="0"/>
          </a:p>
        </p:txBody>
      </p:sp>
      <p:sp>
        <p:nvSpPr>
          <p:cNvPr id="9" name="Title 2"/>
          <p:cNvSpPr>
            <a:spLocks noGrp="1"/>
          </p:cNvSpPr>
          <p:nvPr>
            <p:ph type="title" hasCustomPrompt="1"/>
          </p:nvPr>
        </p:nvSpPr>
        <p:spPr bwMode="auto">
          <a:xfrm>
            <a:off x="6304108"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Background (Multiple Circles)">
    <p:bg>
      <p:bgPr>
        <a:solidFill>
          <a:schemeClr val="bg1"/>
        </a:solidFill>
        <a:effectLst/>
      </p:bgPr>
    </p:bg>
    <p:spTree>
      <p:nvGrpSpPr>
        <p:cNvPr id="1" name=""/>
        <p:cNvGrpSpPr/>
        <p:nvPr/>
      </p:nvGrpSpPr>
      <p:grpSpPr>
        <a:xfrm>
          <a:off x="0" y="0"/>
          <a:ext cx="0" cy="0"/>
          <a:chOff x="0" y="0"/>
          <a:chExt cx="0" cy="0"/>
        </a:xfrm>
      </p:grpSpPr>
      <p:sp>
        <p:nvSpPr>
          <p:cNvPr id="10" name="Picture Placeholder 1"/>
          <p:cNvSpPr>
            <a:spLocks noGrp="1"/>
          </p:cNvSpPr>
          <p:nvPr>
            <p:ph type="pic" sz="quarter" idx="15"/>
          </p:nvPr>
        </p:nvSpPr>
        <p:spPr bwMode="gray">
          <a:xfrm>
            <a:off x="0" y="0"/>
            <a:ext cx="12192000" cy="6858000"/>
          </a:xfrm>
        </p:spPr>
        <p:txBody>
          <a:bodyPr/>
          <a:lstStyle/>
          <a:p>
            <a:r>
              <a:rPr lang="en-US"/>
              <a:t>Click icon to add picture</a:t>
            </a:r>
            <a:endParaRPr lang="en-US" dirty="0"/>
          </a:p>
        </p:txBody>
      </p:sp>
      <p:sp>
        <p:nvSpPr>
          <p:cNvPr id="8" name="Title 2"/>
          <p:cNvSpPr>
            <a:spLocks noGrp="1"/>
          </p:cNvSpPr>
          <p:nvPr>
            <p:ph type="title" hasCustomPrompt="1"/>
          </p:nvPr>
        </p:nvSpPr>
        <p:spPr bwMode="auto">
          <a:xfrm>
            <a:off x="7289728" y="901318"/>
            <a:ext cx="4661388" cy="4661388"/>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
        <p:nvSpPr>
          <p:cNvPr id="12" name="Text Placeholder 3"/>
          <p:cNvSpPr>
            <a:spLocks noGrp="1"/>
          </p:cNvSpPr>
          <p:nvPr>
            <p:ph type="body" sz="quarter" idx="16" hasCustomPrompt="1"/>
          </p:nvPr>
        </p:nvSpPr>
        <p:spPr bwMode="auto">
          <a:xfrm>
            <a:off x="6054753" y="398666"/>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13" name="Text Placeholder 4"/>
          <p:cNvSpPr>
            <a:spLocks noGrp="1"/>
          </p:cNvSpPr>
          <p:nvPr>
            <p:ph type="body" sz="quarter" idx="17" hasCustomPrompt="1"/>
          </p:nvPr>
        </p:nvSpPr>
        <p:spPr bwMode="auto">
          <a:xfrm>
            <a:off x="5679058" y="3827626"/>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or Statement (Blue Box, Photo BG)">
    <p:bg>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3"/>
          </p:nvPr>
        </p:nvSpPr>
        <p:spPr bwMode="gray">
          <a:xfrm>
            <a:off x="0" y="0"/>
            <a:ext cx="12192000" cy="6858000"/>
          </a:xfrm>
        </p:spPr>
        <p:txBody>
          <a:bodyPr/>
          <a:lstStyle/>
          <a:p>
            <a:r>
              <a:rPr lang="en-US"/>
              <a:t>Click icon to add picture</a:t>
            </a:r>
          </a:p>
        </p:txBody>
      </p:sp>
      <p:sp>
        <p:nvSpPr>
          <p:cNvPr id="5" name="Title 2"/>
          <p:cNvSpPr>
            <a:spLocks noGrp="1"/>
          </p:cNvSpPr>
          <p:nvPr>
            <p:ph type="title" hasCustomPrompt="1"/>
          </p:nvPr>
        </p:nvSpPr>
        <p:spPr bwMode="auto">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or Statement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2"/>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3"/>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11/4/2022</a:t>
            </a:fld>
            <a:endParaRPr lang="en-US" dirty="0"/>
          </a:p>
        </p:txBody>
      </p:sp>
      <p:sp>
        <p:nvSpPr>
          <p:cNvPr id="7"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3979537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12" name="Rectangle 1"/>
          <p:cNvSpPr txBox="1">
            <a:spLocks/>
          </p:cNvSpPr>
          <p:nvPr userDrawn="1"/>
        </p:nvSpPr>
        <p:spPr bwMode="black">
          <a:xfrm>
            <a:off x="0" y="4188561"/>
            <a:ext cx="12192000" cy="1199223"/>
          </a:xfrm>
          <a:prstGeom prst="rect">
            <a:avLst/>
          </a:prstGeom>
          <a:solidFill>
            <a:schemeClr val="accent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2" name="Title 2"/>
          <p:cNvSpPr>
            <a:spLocks noGrp="1"/>
          </p:cNvSpPr>
          <p:nvPr>
            <p:ph type="ctrTitle" hasCustomPrompt="1"/>
          </p:nvPr>
        </p:nvSpPr>
        <p:spPr bwMode="white">
          <a:xfrm>
            <a:off x="266700" y="4188564"/>
            <a:ext cx="11658600" cy="1199223"/>
          </a:xfrm>
          <a:no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3"/>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0" name="Text Placeholder 4"/>
          <p:cNvSpPr>
            <a:spLocks noGrp="1"/>
          </p:cNvSpPr>
          <p:nvPr>
            <p:ph type="body" sz="quarter" idx="18" hasCustomPrompt="1"/>
          </p:nvPr>
        </p:nvSpPr>
        <p:spPr bwMode="black">
          <a:xfrm>
            <a:off x="838200" y="5644884"/>
            <a:ext cx="10515600" cy="711464"/>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A8CA1A9B-139F-4606-AD0A-F3253110DAE5}" type="datetime1">
              <a:rPr lang="en-US" smtClean="0"/>
              <a:t>11/4/2022</a:t>
            </a:fld>
            <a:endParaRPr lang="en-US" dirty="0"/>
          </a:p>
        </p:txBody>
      </p:sp>
      <p:sp>
        <p:nvSpPr>
          <p:cNvPr id="11" name="Picture Placeholder 9"/>
          <p:cNvSpPr>
            <a:spLocks noGrp="1"/>
          </p:cNvSpPr>
          <p:nvPr>
            <p:ph type="pic" sz="quarter" idx="13" hasCustomPrompt="1"/>
          </p:nvPr>
        </p:nvSpPr>
        <p:spPr bwMode="gray">
          <a:xfrm>
            <a:off x="0" y="1789113"/>
            <a:ext cx="12192000" cy="2298700"/>
          </a:xfrm>
        </p:spPr>
        <p:txBody>
          <a:bodyPr/>
          <a:lstStyle/>
          <a:p>
            <a:r>
              <a:rPr lang="en-US" dirty="0"/>
              <a:t>Click Icon to add picture</a:t>
            </a:r>
          </a:p>
        </p:txBody>
      </p:sp>
      <p:pic>
        <p:nvPicPr>
          <p:cNvPr id="13" name="Picture 12">
            <a:extLst>
              <a:ext uri="{FF2B5EF4-FFF2-40B4-BE49-F238E27FC236}">
                <a16:creationId xmlns:a16="http://schemas.microsoft.com/office/drawing/2014/main" id="{FA7AF7DA-B512-472F-BC23-F3520AA049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14211" y="715116"/>
            <a:ext cx="3892217" cy="340119"/>
          </a:xfrm>
          <a:prstGeom prst="rect">
            <a:avLst/>
          </a:prstGeom>
        </p:spPr>
      </p:pic>
      <p:sp>
        <p:nvSpPr>
          <p:cNvPr id="14"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082250229"/>
      </p:ext>
    </p:extLst>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Quote or Statement (Light Gray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Rectangle 1"/>
          <p:cNvSpPr txBox="1">
            <a:spLocks/>
          </p:cNvSpPr>
          <p:nvPr userDrawn="1"/>
        </p:nvSpPr>
        <p:spPr bwMode="black">
          <a:xfrm>
            <a:off x="0" y="1389684"/>
            <a:ext cx="12192000" cy="1340989"/>
          </a:xfrm>
          <a:prstGeom prst="rect">
            <a:avLst/>
          </a:prstGeom>
          <a:solidFill>
            <a:schemeClr val="tx1"/>
          </a:solidFill>
        </p:spPr>
        <p:txBody>
          <a:bodyPr vert="horz" lIns="0" tIns="0" rIns="0" bIns="0" rtlCol="0" anchor="ctr">
            <a:noAutofit/>
          </a:bodyPr>
          <a:lstStyle>
            <a:lvl1pPr algn="ctr" defTabSz="914400" rtl="0" eaLnBrk="1" latinLnBrk="0" hangingPunct="1">
              <a:lnSpc>
                <a:spcPct val="90000"/>
              </a:lnSpc>
              <a:spcBef>
                <a:spcPct val="0"/>
              </a:spcBef>
              <a:buNone/>
              <a:tabLst>
                <a:tab pos="3770313" algn="l"/>
              </a:tabLst>
              <a:defRPr sz="7000" kern="1200">
                <a:solidFill>
                  <a:schemeClr val="accent2"/>
                </a:solidFill>
                <a:latin typeface="+mj-lt"/>
                <a:ea typeface="+mj-ea"/>
                <a:cs typeface="+mj-cs"/>
              </a:defRPr>
            </a:lvl1pPr>
          </a:lstStyle>
          <a:p>
            <a:endParaRPr lang="en-US" dirty="0"/>
          </a:p>
        </p:txBody>
      </p:sp>
      <p:sp>
        <p:nvSpPr>
          <p:cNvPr id="7" name="Title 2"/>
          <p:cNvSpPr>
            <a:spLocks noGrp="1"/>
          </p:cNvSpPr>
          <p:nvPr>
            <p:ph type="title" hasCustomPrompt="1"/>
          </p:nvPr>
        </p:nvSpPr>
        <p:spPr bwMode="white">
          <a:xfrm>
            <a:off x="266700" y="1389685"/>
            <a:ext cx="11658600" cy="1340989"/>
          </a:xfrm>
          <a:no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3"/>
          <p:cNvSpPr>
            <a:spLocks noGrp="1"/>
          </p:cNvSpPr>
          <p:nvPr>
            <p:ph type="body" sz="quarter" idx="13" hasCustomPrompt="1"/>
          </p:nvPr>
        </p:nvSpPr>
        <p:spPr bwMode="black">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2"/>
                </a:solidFill>
              </a:defRPr>
            </a:lvl1pPr>
          </a:lstStyle>
          <a:p>
            <a:pPr lvl="0"/>
            <a:r>
              <a:rPr lang="en-US" dirty="0"/>
              <a:t>Make a secondary statement here.</a:t>
            </a:r>
          </a:p>
        </p:txBody>
      </p:sp>
      <p:sp>
        <p:nvSpPr>
          <p:cNvPr id="5" name="Footer Placeholder 5"/>
          <p:cNvSpPr>
            <a:spLocks noGrp="1"/>
          </p:cNvSpPr>
          <p:nvPr>
            <p:ph type="ftr" sz="quarter" idx="12"/>
          </p:nvPr>
        </p:nvSpPr>
        <p:spPr bwMode="black">
          <a:xfrm>
            <a:off x="3302177" y="6356349"/>
            <a:ext cx="5587647" cy="365125"/>
          </a:xfrm>
          <a:prstGeom prst="rect">
            <a:avLst/>
          </a:prstGeom>
        </p:spPr>
        <p:txBody>
          <a:bodyPr/>
          <a:lstStyle>
            <a:lvl1pPr>
              <a:defRPr>
                <a:solidFill>
                  <a:schemeClr val="tx2"/>
                </a:solidFill>
              </a:defRPr>
            </a:lvl1pPr>
          </a:lstStyle>
          <a:p>
            <a:r>
              <a:rPr lang="en-US" dirty="0"/>
              <a:t>Optional Tagline Goes Here | mn.gov/deed</a:t>
            </a:r>
          </a:p>
        </p:txBody>
      </p:sp>
      <p:sp>
        <p:nvSpPr>
          <p:cNvPr id="4" name="Slide Number Placeholder 6"/>
          <p:cNvSpPr>
            <a:spLocks noGrp="1"/>
          </p:cNvSpPr>
          <p:nvPr>
            <p:ph type="sldNum" sz="quarter" idx="11"/>
          </p:nvPr>
        </p:nvSpPr>
        <p:spPr bwMode="black">
          <a:xfrm>
            <a:off x="9891132" y="6356350"/>
            <a:ext cx="1462668" cy="365125"/>
          </a:xfrm>
          <a:prstGeom prst="rect">
            <a:avLst/>
          </a:prstGeom>
        </p:spPr>
        <p:txBody>
          <a:bodyPr/>
          <a:lstStyle/>
          <a:p>
            <a:fld id="{48F63A3B-78C7-47BE-AE5E-E10140E04643}" type="slidenum">
              <a:rPr lang="en-US" smtClean="0"/>
              <a:pPr/>
              <a:t>‹#›</a:t>
            </a:fld>
            <a:endParaRPr lang="en-US" dirty="0"/>
          </a:p>
        </p:txBody>
      </p:sp>
      <p:pic>
        <p:nvPicPr>
          <p:cNvPr id="10" name="Picture 9">
            <a:extLst>
              <a:ext uri="{FF2B5EF4-FFF2-40B4-BE49-F238E27FC236}">
                <a16:creationId xmlns:a16="http://schemas.microsoft.com/office/drawing/2014/main" id="{4B952203-E8FB-4F5D-B5E5-77FD0A73D1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Tree>
    <p:extLst>
      <p:ext uri="{BB962C8B-B14F-4D97-AF65-F5344CB8AC3E}">
        <p14:creationId xmlns:p14="http://schemas.microsoft.com/office/powerpoint/2010/main" val="393091558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or Statement (Image Background)">
    <p:bg bwMode="ltGray">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4" hasCustomPrompt="1"/>
          </p:nvPr>
        </p:nvSpPr>
        <p:spPr bwMode="gray">
          <a:xfrm>
            <a:off x="0" y="0"/>
            <a:ext cx="12192000" cy="6858000"/>
          </a:xfrm>
        </p:spPr>
        <p:txBody>
          <a:bodyPr/>
          <a:lstStyle>
            <a:lvl1pPr>
              <a:defRPr/>
            </a:lvl1pPr>
          </a:lstStyle>
          <a:p>
            <a:r>
              <a:rPr lang="en-US" dirty="0"/>
              <a:t>Click icon to edit background picture</a:t>
            </a:r>
          </a:p>
        </p:txBody>
      </p:sp>
      <p:sp>
        <p:nvSpPr>
          <p:cNvPr id="12" name="Title 2"/>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3"/>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4"/>
          <p:cNvSpPr>
            <a:spLocks noGrp="1"/>
          </p:cNvSpPr>
          <p:nvPr>
            <p:ph type="dt" sz="half" idx="10"/>
          </p:nvPr>
        </p:nvSpPr>
        <p:spPr bwMode="white"/>
        <p:txBody>
          <a:bodyPr/>
          <a:lstStyle>
            <a:lvl1pPr>
              <a:defRPr>
                <a:solidFill>
                  <a:schemeClr val="bg1"/>
                </a:solidFill>
              </a:defRPr>
            </a:lvl1pPr>
          </a:lstStyle>
          <a:p>
            <a:fld id="{F8B25D9D-5365-41CD-BF43-4FFFCBF4BBDA}" type="datetime1">
              <a:rPr lang="en-US" smtClean="0"/>
              <a:t>11/4/2022</a:t>
            </a:fld>
            <a:endParaRPr lang="en-US" dirty="0"/>
          </a:p>
        </p:txBody>
      </p:sp>
      <p:sp>
        <p:nvSpPr>
          <p:cNvPr id="5" name="Footer Placeholder 5"/>
          <p:cNvSpPr>
            <a:spLocks noGrp="1"/>
          </p:cNvSpPr>
          <p:nvPr>
            <p:ph type="ftr" sz="quarter" idx="12"/>
          </p:nvPr>
        </p:nvSpPr>
        <p:spPr bwMode="white">
          <a:xfrm>
            <a:off x="3302177" y="6356349"/>
            <a:ext cx="5587647" cy="365125"/>
          </a:xfrm>
          <a:prstGeom prst="rect">
            <a:avLst/>
          </a:prstGeom>
        </p:spPr>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6"/>
          <p:cNvSpPr>
            <a:spLocks noGrp="1"/>
          </p:cNvSpPr>
          <p:nvPr>
            <p:ph type="sldNum" sz="quarter" idx="11"/>
          </p:nvPr>
        </p:nvSpPr>
        <p:spPr bwMode="white">
          <a:xfrm>
            <a:off x="9891132" y="6356350"/>
            <a:ext cx="1462668" cy="365125"/>
          </a:xfrm>
          <a:prstGeom prst="rect">
            <a:avLst/>
          </a:prstGeo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hank You">
    <p:bg bwMode="auto">
      <p:bgPr>
        <a:solidFill>
          <a:srgbClr val="E8E8E8"/>
        </a:solidFill>
        <a:effectLst/>
      </p:bgPr>
    </p:bg>
    <p:spTree>
      <p:nvGrpSpPr>
        <p:cNvPr id="1" name=""/>
        <p:cNvGrpSpPr/>
        <p:nvPr/>
      </p:nvGrpSpPr>
      <p:grpSpPr>
        <a:xfrm>
          <a:off x="0" y="0"/>
          <a:ext cx="0" cy="0"/>
          <a:chOff x="0" y="0"/>
          <a:chExt cx="0" cy="0"/>
        </a:xfrm>
      </p:grpSpPr>
      <p:sp>
        <p:nvSpPr>
          <p:cNvPr id="10" name="Rectangle 1"/>
          <p:cNvSpPr txBox="1">
            <a:spLocks/>
          </p:cNvSpPr>
          <p:nvPr userDrawn="1"/>
        </p:nvSpPr>
        <p:spPr bwMode="black">
          <a:xfrm>
            <a:off x="0" y="1651380"/>
            <a:ext cx="12192000" cy="1733266"/>
          </a:xfrm>
          <a:prstGeom prst="rect">
            <a:avLst/>
          </a:prstGeom>
          <a:solidFill>
            <a:schemeClr val="tx1"/>
          </a:solidFill>
        </p:spPr>
        <p:txBody>
          <a:bodyPr vert="horz" lIns="0" tIns="0" rIns="0" bIns="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endParaRPr lang="en-US" dirty="0"/>
          </a:p>
        </p:txBody>
      </p:sp>
      <p:sp>
        <p:nvSpPr>
          <p:cNvPr id="7" name="Title 2"/>
          <p:cNvSpPr>
            <a:spLocks noGrp="1"/>
          </p:cNvSpPr>
          <p:nvPr>
            <p:ph type="title" hasCustomPrompt="1"/>
          </p:nvPr>
        </p:nvSpPr>
        <p:spPr bwMode="white">
          <a:xfrm>
            <a:off x="266700" y="1651380"/>
            <a:ext cx="11658600" cy="1733266"/>
          </a:xfrm>
          <a:no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2"/>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2"/>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3"/>
          <p:cNvSpPr>
            <a:spLocks noGrp="1"/>
          </p:cNvSpPr>
          <p:nvPr>
            <p:ph type="dt" sz="half" idx="10"/>
          </p:nvPr>
        </p:nvSpPr>
        <p:spPr bwMode="black"/>
        <p:txBody>
          <a:bodyPr/>
          <a:lstStyle>
            <a:lvl1pPr>
              <a:defRPr>
                <a:solidFill>
                  <a:schemeClr val="tx2"/>
                </a:solidFill>
              </a:defRPr>
            </a:lvl1pPr>
          </a:lstStyle>
          <a:p>
            <a:fld id="{466A75E6-E45B-4C5D-981E-7C8ED0C72F5D}" type="datetime1">
              <a:rPr lang="en-US" smtClean="0"/>
              <a:pPr/>
              <a:t>11/4/2022</a:t>
            </a:fld>
            <a:endParaRPr lang="en-US" dirty="0"/>
          </a:p>
        </p:txBody>
      </p:sp>
      <p:sp>
        <p:nvSpPr>
          <p:cNvPr id="5" name="Footer Placeholder 4"/>
          <p:cNvSpPr>
            <a:spLocks noGrp="1"/>
          </p:cNvSpPr>
          <p:nvPr>
            <p:ph type="ftr" sz="quarter" idx="12"/>
          </p:nvPr>
        </p:nvSpPr>
        <p:spPr bwMode="black">
          <a:xfrm>
            <a:off x="3302177" y="6356349"/>
            <a:ext cx="5587647" cy="365125"/>
          </a:xfrm>
          <a:prstGeom prst="rect">
            <a:avLst/>
          </a:prstGeom>
        </p:spPr>
        <p:txBody>
          <a:bodyPr/>
          <a:lstStyle>
            <a:lvl1pPr>
              <a:defRPr>
                <a:solidFill>
                  <a:schemeClr val="tx1"/>
                </a:solidFill>
              </a:defRPr>
            </a:lvl1pPr>
          </a:lstStyle>
          <a:p>
            <a:r>
              <a:rPr lang="en-US" dirty="0">
                <a:solidFill>
                  <a:schemeClr val="tx2"/>
                </a:solidFill>
              </a:rPr>
              <a:t>Optional Tagline Goes Here</a:t>
            </a:r>
            <a:r>
              <a:rPr lang="en-US" dirty="0"/>
              <a:t> </a:t>
            </a:r>
            <a:r>
              <a:rPr lang="en-US" dirty="0">
                <a:solidFill>
                  <a:schemeClr val="accent1"/>
                </a:solidFill>
              </a:rPr>
              <a:t>|</a:t>
            </a:r>
            <a:r>
              <a:rPr lang="en-US" dirty="0"/>
              <a:t> </a:t>
            </a:r>
            <a:r>
              <a:rPr lang="en-US" dirty="0">
                <a:solidFill>
                  <a:schemeClr val="tx2"/>
                </a:solidFill>
              </a:rPr>
              <a:t>mn.gov/deed</a:t>
            </a:r>
          </a:p>
        </p:txBody>
      </p:sp>
      <p:sp>
        <p:nvSpPr>
          <p:cNvPr id="4" name="Slide Number Placeholder 5"/>
          <p:cNvSpPr>
            <a:spLocks noGrp="1"/>
          </p:cNvSpPr>
          <p:nvPr>
            <p:ph type="sldNum" sz="quarter" idx="11"/>
          </p:nvPr>
        </p:nvSpPr>
        <p:spPr bwMode="black">
          <a:xfrm>
            <a:off x="9891132" y="6356350"/>
            <a:ext cx="1462668" cy="365125"/>
          </a:xfrm>
          <a:prstGeom prst="rect">
            <a:avLst/>
          </a:prstGeom>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6"/>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8C7BAF0-E7E3-434E-A402-8ECD4B8D5DE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6887" y="676285"/>
            <a:ext cx="4307106" cy="376373"/>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hank You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white">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bwMode="white">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11/4/2022</a:t>
            </a:fld>
            <a:endParaRPr lang="en-US" dirty="0"/>
          </a:p>
        </p:txBody>
      </p:sp>
      <p:sp>
        <p:nvSpPr>
          <p:cNvPr id="5" name="Footer Placeholder 4"/>
          <p:cNvSpPr>
            <a:spLocks noGrp="1"/>
          </p:cNvSpPr>
          <p:nvPr>
            <p:ph type="ftr" sz="quarter" idx="12"/>
          </p:nvPr>
        </p:nvSpPr>
        <p:spPr bwMode="white">
          <a:xfrm>
            <a:off x="3302177" y="6356349"/>
            <a:ext cx="5587647" cy="365125"/>
          </a:xfrm>
          <a:prstGeom prst="rect">
            <a:avLst/>
          </a:prstGeom>
        </p:spPr>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 mn.gov/deed</a:t>
            </a:r>
          </a:p>
        </p:txBody>
      </p:sp>
      <p:sp>
        <p:nvSpPr>
          <p:cNvPr id="4" name="Slide Number Placeholder 3"/>
          <p:cNvSpPr>
            <a:spLocks noGrp="1"/>
          </p:cNvSpPr>
          <p:nvPr>
            <p:ph type="sldNum" sz="quarter" idx="11"/>
          </p:nvPr>
        </p:nvSpPr>
        <p:spPr bwMode="white">
          <a:xfrm>
            <a:off x="9891132" y="6356350"/>
            <a:ext cx="1462668" cy="365125"/>
          </a:xfrm>
          <a:prstGeom prst="rect">
            <a:avLst/>
          </a:prstGeom>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559CC8D-961C-48E4-83B9-1AB85637D2B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6887" y="676285"/>
            <a:ext cx="4307106" cy="376373"/>
          </a:xfrm>
          <a:prstGeom prst="rect">
            <a:avLst/>
          </a:prstGeom>
        </p:spPr>
      </p:pic>
    </p:spTree>
    <p:extLst>
      <p:ext uri="{BB962C8B-B14F-4D97-AF65-F5344CB8AC3E}">
        <p14:creationId xmlns:p14="http://schemas.microsoft.com/office/powerpoint/2010/main" val="2109608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hite)">
    <p:bg bwMode="gray">
      <p:bgRef idx="1001">
        <a:schemeClr val="bg1"/>
      </p:bgRef>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3" name="Content Placeholder 3"/>
          <p:cNvSpPr>
            <a:spLocks noGrp="1"/>
          </p:cNvSpPr>
          <p:nvPr>
            <p:ph idx="1"/>
          </p:nvPr>
        </p:nvSpPr>
        <p:spPr bwMode="gray">
          <a:xfrm>
            <a:off x="838200" y="1594624"/>
            <a:ext cx="10515600" cy="4582339"/>
          </a:xfrm>
          <a:noFill/>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8">
            <a:extLst>
              <a:ext uri="{FF2B5EF4-FFF2-40B4-BE49-F238E27FC236}">
                <a16:creationId xmlns:a16="http://schemas.microsoft.com/office/drawing/2014/main" id="{AE2ECF1A-EF2B-4612-A2CC-75778C9FDAE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1"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7"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6"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3" name="Content Placeholder 3"/>
          <p:cNvSpPr>
            <a:spLocks noGrp="1"/>
          </p:cNvSpPr>
          <p:nvPr>
            <p:ph sz="half" idx="1"/>
          </p:nvPr>
        </p:nvSpPr>
        <p:spPr bwMode="gray">
          <a:xfrm>
            <a:off x="838200" y="1594624"/>
            <a:ext cx="5181600" cy="4582339"/>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4"/>
          <p:cNvSpPr>
            <a:spLocks noGrp="1"/>
          </p:cNvSpPr>
          <p:nvPr>
            <p:ph sz="half" idx="2"/>
          </p:nvPr>
        </p:nvSpPr>
        <p:spPr bwMode="gray">
          <a:xfrm>
            <a:off x="6172200" y="1594624"/>
            <a:ext cx="5181600" cy="4582339"/>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pic>
        <p:nvPicPr>
          <p:cNvPr id="12" name="Picture 11">
            <a:extLst>
              <a:ext uri="{FF2B5EF4-FFF2-40B4-BE49-F238E27FC236}">
                <a16:creationId xmlns:a16="http://schemas.microsoft.com/office/drawing/2014/main" id="{1DC680A3-C5D3-4FFD-9C4F-F36C7697462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3"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Boxed)">
    <p:bg bwMode="auto">
      <p:bgPr>
        <a:solidFill>
          <a:srgbClr val="E8E8E8"/>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2" name="Rectangle 1"/>
          <p:cNvSpPr/>
          <p:nvPr userDrawn="1"/>
        </p:nvSpPr>
        <p:spPr>
          <a:xfrm>
            <a:off x="838200" y="1335281"/>
            <a:ext cx="10515600" cy="48416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3"/>
          <p:cNvSpPr>
            <a:spLocks noGrp="1"/>
          </p:cNvSpPr>
          <p:nvPr>
            <p:ph idx="1"/>
          </p:nvPr>
        </p:nvSpPr>
        <p:spPr bwMode="gray">
          <a:xfrm>
            <a:off x="838200" y="1335281"/>
            <a:ext cx="10515600" cy="4841683"/>
          </a:xfrm>
          <a:noFill/>
        </p:spPr>
        <p:txBody>
          <a:bodyPr lIns="182880" tIns="301752" rIns="182880"/>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0" name="Picture 9">
            <a:extLst>
              <a:ext uri="{FF2B5EF4-FFF2-40B4-BE49-F238E27FC236}">
                <a16:creationId xmlns:a16="http://schemas.microsoft.com/office/drawing/2014/main" id="{ED2BB05C-0FE5-4B9D-9A15-CAA5A8AAB5F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63076"/>
            <a:ext cx="1925917" cy="168295"/>
          </a:xfrm>
          <a:prstGeom prst="rect">
            <a:avLst/>
          </a:prstGeom>
        </p:spPr>
      </p:pic>
      <p:sp>
        <p:nvSpPr>
          <p:cNvPr id="12"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16"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5"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0" name="Rectangle 9"/>
          <p:cNvSpPr/>
          <p:nvPr userDrawn="1"/>
        </p:nvSpPr>
        <p:spPr>
          <a:xfrm>
            <a:off x="838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3"/>
          <p:cNvSpPr>
            <a:spLocks noGrp="1"/>
          </p:cNvSpPr>
          <p:nvPr>
            <p:ph sz="half" idx="1"/>
          </p:nvPr>
        </p:nvSpPr>
        <p:spPr bwMode="gray">
          <a:xfrm>
            <a:off x="838200" y="1594624"/>
            <a:ext cx="5181600" cy="4582339"/>
          </a:xfrm>
          <a:noFill/>
        </p:spPr>
        <p:txBody>
          <a:bodyPr lIns="182880" tIns="18288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6172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4"/>
          <p:cNvSpPr>
            <a:spLocks noGrp="1"/>
          </p:cNvSpPr>
          <p:nvPr>
            <p:ph sz="half" idx="2"/>
          </p:nvPr>
        </p:nvSpPr>
        <p:spPr bwMode="gray">
          <a:xfrm>
            <a:off x="6172200" y="1594624"/>
            <a:ext cx="5181600" cy="4582339"/>
          </a:xfrm>
          <a:noFill/>
        </p:spPr>
        <p:txBody>
          <a:bodyPr lIns="182880" tIns="18288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a:extLst>
              <a:ext uri="{FF2B5EF4-FFF2-40B4-BE49-F238E27FC236}">
                <a16:creationId xmlns:a16="http://schemas.microsoft.com/office/drawing/2014/main" id="{8E659527-B9B1-4F13-8C4F-F2223349C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bwMode="black">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11/4/2022</a:t>
            </a:fld>
            <a:endParaRPr lang="en-US" dirty="0"/>
          </a:p>
        </p:txBody>
      </p:sp>
      <p:sp>
        <p:nvSpPr>
          <p:cNvPr id="7"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99" r:id="rId1"/>
    <p:sldLayoutId id="2147483788" r:id="rId2"/>
    <p:sldLayoutId id="2147483787" r:id="rId3"/>
    <p:sldLayoutId id="2147483795" r:id="rId4"/>
    <p:sldLayoutId id="2147483711" r:id="rId5"/>
    <p:sldLayoutId id="2147483712" r:id="rId6"/>
    <p:sldLayoutId id="2147483790" r:id="rId7"/>
    <p:sldLayoutId id="2147483789" r:id="rId8"/>
    <p:sldLayoutId id="2147483714" r:id="rId9"/>
    <p:sldLayoutId id="2147483780" r:id="rId10"/>
    <p:sldLayoutId id="2147483773" r:id="rId11"/>
    <p:sldLayoutId id="2147483800" r:id="rId12"/>
    <p:sldLayoutId id="2147483688" r:id="rId13"/>
    <p:sldLayoutId id="2147483826" r:id="rId14"/>
    <p:sldLayoutId id="2147483801" r:id="rId15"/>
    <p:sldLayoutId id="2147483802" r:id="rId16"/>
    <p:sldLayoutId id="2147483803" r:id="rId17"/>
    <p:sldLayoutId id="2147483744" r:id="rId18"/>
    <p:sldLayoutId id="2147483793" r:id="rId19"/>
    <p:sldLayoutId id="2147483767" r:id="rId20"/>
    <p:sldLayoutId id="2147483771" r:id="rId21"/>
    <p:sldLayoutId id="2147483772" r:id="rId22"/>
    <p:sldLayoutId id="2147483820" r:id="rId23"/>
    <p:sldLayoutId id="2147483769" r:id="rId24"/>
    <p:sldLayoutId id="2147483770" r:id="rId25"/>
    <p:sldLayoutId id="2147483829" r:id="rId26"/>
    <p:sldLayoutId id="2147483732" r:id="rId27"/>
    <p:sldLayoutId id="2147483794" r:id="rId28"/>
    <p:sldLayoutId id="2147483733" r:id="rId29"/>
    <p:sldLayoutId id="2147483821" r:id="rId30"/>
    <p:sldLayoutId id="2147483805" r:id="rId31"/>
    <p:sldLayoutId id="2147483806" r:id="rId32"/>
    <p:sldLayoutId id="2147483822" r:id="rId33"/>
    <p:sldLayoutId id="2147483750" r:id="rId34"/>
    <p:sldLayoutId id="2147483765" r:id="rId35"/>
    <p:sldLayoutId id="2147483823" r:id="rId36"/>
    <p:sldLayoutId id="2147483809" r:id="rId37"/>
    <p:sldLayoutId id="2147483808" r:id="rId38"/>
    <p:sldLayoutId id="2147483824" r:id="rId39"/>
    <p:sldLayoutId id="2147483781" r:id="rId40"/>
    <p:sldLayoutId id="2147483825" r:id="rId41"/>
    <p:sldLayoutId id="2147483807" r:id="rId42"/>
    <p:sldLayoutId id="2147483819" r:id="rId43"/>
    <p:sldLayoutId id="2147483738" r:id="rId44"/>
    <p:sldLayoutId id="2147483739" r:id="rId45"/>
    <p:sldLayoutId id="2147483754" r:id="rId46"/>
    <p:sldLayoutId id="2147483755" r:id="rId47"/>
    <p:sldLayoutId id="2147483759" r:id="rId48"/>
    <p:sldLayoutId id="2147483753" r:id="rId49"/>
    <p:sldLayoutId id="2147483763" r:id="rId50"/>
    <p:sldLayoutId id="2147483762" r:id="rId51"/>
    <p:sldLayoutId id="2147483797" r:id="rId52"/>
    <p:sldLayoutId id="2147483827" r:id="rId5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mn.gov/deed/business/financing-business/deed-programs/ssbci/growth-loan/"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hyperlink" Target="mailto:ssbci.deed@state.mn.u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12390-6572-429F-8E50-2ABC05051217}"/>
              </a:ext>
            </a:extLst>
          </p:cNvPr>
          <p:cNvSpPr>
            <a:spLocks noGrp="1"/>
          </p:cNvSpPr>
          <p:nvPr>
            <p:ph type="ctrTitle"/>
          </p:nvPr>
        </p:nvSpPr>
        <p:spPr>
          <a:xfrm>
            <a:off x="266700" y="3252582"/>
            <a:ext cx="11658600" cy="1295182"/>
          </a:xfrm>
        </p:spPr>
        <p:txBody>
          <a:bodyPr>
            <a:normAutofit/>
          </a:bodyPr>
          <a:lstStyle/>
          <a:p>
            <a:r>
              <a:rPr lang="en-US" dirty="0">
                <a:solidFill>
                  <a:schemeClr val="tx1"/>
                </a:solidFill>
                <a:cs typeface="Calibri"/>
              </a:rPr>
              <a:t>State Small Business Credit Initiative 2.0 </a:t>
            </a:r>
            <a:br>
              <a:rPr lang="en-US" dirty="0">
                <a:solidFill>
                  <a:schemeClr val="tx1"/>
                </a:solidFill>
                <a:cs typeface="Calibri"/>
              </a:rPr>
            </a:br>
            <a:r>
              <a:rPr lang="en-US" dirty="0">
                <a:solidFill>
                  <a:schemeClr val="tx1"/>
                </a:solidFill>
                <a:cs typeface="Calibri"/>
              </a:rPr>
              <a:t>Growth Loan Fund (GLF)</a:t>
            </a:r>
          </a:p>
        </p:txBody>
      </p:sp>
    </p:spTree>
    <p:extLst>
      <p:ext uri="{BB962C8B-B14F-4D97-AF65-F5344CB8AC3E}">
        <p14:creationId xmlns:p14="http://schemas.microsoft.com/office/powerpoint/2010/main" val="2676943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Application</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r>
              <a:rPr lang="en-US" sz="3200" dirty="0">
                <a:solidFill>
                  <a:srgbClr val="003865"/>
                </a:solidFill>
                <a:cs typeface="Calibri"/>
              </a:rPr>
              <a:t>Applications can be found at </a:t>
            </a:r>
            <a:r>
              <a:rPr lang="en-US" sz="3200" dirty="0">
                <a:solidFill>
                  <a:srgbClr val="003865"/>
                </a:solidFill>
                <a:cs typeface="Calibri"/>
                <a:hlinkClick r:id="rId3"/>
              </a:rPr>
              <a:t>https://mn.gov/deed/business/financing-business/deed-programs/ssbci/growth-loan/</a:t>
            </a:r>
            <a:endParaRPr lang="en-US" sz="3200" dirty="0">
              <a:solidFill>
                <a:srgbClr val="003865"/>
              </a:solidFill>
              <a:cs typeface="Calibri"/>
            </a:endParaRPr>
          </a:p>
          <a:p>
            <a:r>
              <a:rPr lang="en-US" sz="3200" dirty="0">
                <a:solidFill>
                  <a:srgbClr val="003865"/>
                </a:solidFill>
                <a:cs typeface="Calibri"/>
              </a:rPr>
              <a:t>Submit inquiries and complete </a:t>
            </a:r>
            <a:r>
              <a:rPr lang="en-US" sz="3200">
                <a:solidFill>
                  <a:srgbClr val="003865"/>
                </a:solidFill>
                <a:cs typeface="Calibri"/>
              </a:rPr>
              <a:t>applications with </a:t>
            </a:r>
            <a:r>
              <a:rPr lang="en-US" sz="3200" dirty="0">
                <a:solidFill>
                  <a:srgbClr val="003865"/>
                </a:solidFill>
                <a:cs typeface="Calibri"/>
              </a:rPr>
              <a:t>required documentation to </a:t>
            </a:r>
            <a:r>
              <a:rPr lang="en-US" sz="3200" dirty="0">
                <a:solidFill>
                  <a:srgbClr val="000000"/>
                </a:solidFill>
                <a:cs typeface="Calibri"/>
                <a:hlinkClick r:id="rId4"/>
              </a:rPr>
              <a:t>ssbci.deed@state.mn.us</a:t>
            </a:r>
            <a:endParaRPr lang="en-US" sz="3200" dirty="0">
              <a:solidFill>
                <a:srgbClr val="003865"/>
              </a:solidFill>
              <a:cs typeface="Calibri"/>
            </a:endParaRPr>
          </a:p>
          <a:p>
            <a:pPr marL="0" indent="0">
              <a:buNone/>
            </a:pPr>
            <a:endParaRPr lang="en-US" sz="3200" dirty="0">
              <a:solidFill>
                <a:srgbClr val="003865"/>
              </a:solidFill>
              <a:cs typeface="Calibri"/>
            </a:endParaRPr>
          </a:p>
        </p:txBody>
      </p:sp>
    </p:spTree>
    <p:extLst>
      <p:ext uri="{BB962C8B-B14F-4D97-AF65-F5344CB8AC3E}">
        <p14:creationId xmlns:p14="http://schemas.microsoft.com/office/powerpoint/2010/main" val="3581450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Application and Approval Process</a:t>
            </a:r>
          </a:p>
        </p:txBody>
      </p:sp>
      <p:sp>
        <p:nvSpPr>
          <p:cNvPr id="10" name="Content Placeholder 9"/>
          <p:cNvSpPr>
            <a:spLocks noGrp="1"/>
          </p:cNvSpPr>
          <p:nvPr>
            <p:ph idx="1"/>
          </p:nvPr>
        </p:nvSpPr>
        <p:spPr/>
        <p:txBody>
          <a:bodyPr>
            <a:normAutofit lnSpcReduction="10000"/>
          </a:bodyPr>
          <a:lstStyle/>
          <a:p>
            <a:pPr marL="457200" indent="-457200">
              <a:lnSpc>
                <a:spcPct val="107000"/>
              </a:lnSpc>
              <a:spcBef>
                <a:spcPts val="600"/>
              </a:spcBef>
              <a:spcAft>
                <a:spcPts val="600"/>
              </a:spcAft>
              <a:buFont typeface="+mj-lt"/>
              <a:buAutoNum type="arabicPeriod"/>
            </a:pPr>
            <a:r>
              <a:rPr lang="en-US" dirty="0">
                <a:solidFill>
                  <a:schemeClr val="tx1"/>
                </a:solidFill>
              </a:rPr>
              <a:t>Business applies to enroll in the GLF Program, including stating how much equity they intend to raise. The business may not complete their equity raise until after the date of the GLF acceptance letter.  </a:t>
            </a:r>
          </a:p>
          <a:p>
            <a:pPr marL="457200" indent="-457200">
              <a:lnSpc>
                <a:spcPct val="107000"/>
              </a:lnSpc>
              <a:spcBef>
                <a:spcPts val="600"/>
              </a:spcBef>
              <a:spcAft>
                <a:spcPts val="600"/>
              </a:spcAft>
              <a:buFont typeface="+mj-lt"/>
              <a:buAutoNum type="arabicPeriod"/>
            </a:pPr>
            <a:r>
              <a:rPr lang="en-US" dirty="0">
                <a:solidFill>
                  <a:schemeClr val="tx1"/>
                </a:solidFill>
              </a:rPr>
              <a:t>The application is scored by an internal committee to determine investment readiness.</a:t>
            </a:r>
          </a:p>
          <a:p>
            <a:pPr marL="457200" indent="-457200">
              <a:lnSpc>
                <a:spcPct val="107000"/>
              </a:lnSpc>
              <a:spcBef>
                <a:spcPts val="600"/>
              </a:spcBef>
              <a:spcAft>
                <a:spcPts val="600"/>
              </a:spcAft>
              <a:buFont typeface="+mj-lt"/>
              <a:buAutoNum type="arabicPeriod"/>
            </a:pPr>
            <a:r>
              <a:rPr lang="en-US" dirty="0">
                <a:solidFill>
                  <a:schemeClr val="tx1"/>
                </a:solidFill>
              </a:rPr>
              <a:t>If approved, the business will receive an acceptance letter stating the GLF funding round period.</a:t>
            </a:r>
          </a:p>
          <a:p>
            <a:pPr marL="457200" indent="-457200">
              <a:lnSpc>
                <a:spcPct val="107000"/>
              </a:lnSpc>
              <a:spcBef>
                <a:spcPts val="600"/>
              </a:spcBef>
              <a:spcAft>
                <a:spcPts val="600"/>
              </a:spcAft>
              <a:buFont typeface="+mj-lt"/>
              <a:buAutoNum type="arabicPeriod"/>
            </a:pPr>
            <a:r>
              <a:rPr lang="en-US" dirty="0">
                <a:solidFill>
                  <a:schemeClr val="tx1"/>
                </a:solidFill>
              </a:rPr>
              <a:t>To qualify for a loan, the business needs to raise at least 70% of the stated raise within the 12-month funding round period. </a:t>
            </a:r>
          </a:p>
          <a:p>
            <a:pPr marL="0" indent="0">
              <a:lnSpc>
                <a:spcPct val="107000"/>
              </a:lnSpc>
              <a:spcBef>
                <a:spcPts val="600"/>
              </a:spcBef>
              <a:spcAft>
                <a:spcPts val="600"/>
              </a:spcAft>
              <a:buNone/>
            </a:pPr>
            <a:r>
              <a:rPr lang="en-US" dirty="0">
                <a:solidFill>
                  <a:schemeClr val="tx1"/>
                </a:solidFill>
              </a:rPr>
              <a:t>Enrollment is not a guarantee the business will receive a loan.</a:t>
            </a:r>
          </a:p>
          <a:p>
            <a:pPr marL="457200" indent="-457200">
              <a:lnSpc>
                <a:spcPct val="107000"/>
              </a:lnSpc>
              <a:spcAft>
                <a:spcPts val="800"/>
              </a:spcAft>
              <a:buFont typeface="+mj-lt"/>
              <a:buAutoNum type="arabicPeriod"/>
            </a:pPr>
            <a:endParaRPr lang="en-US" dirty="0">
              <a:solidFill>
                <a:schemeClr val="tx1"/>
              </a:solidFill>
            </a:endParaRPr>
          </a:p>
          <a:p>
            <a:pPr marL="342900" indent="-342900">
              <a:lnSpc>
                <a:spcPct val="107000"/>
              </a:lnSpc>
              <a:spcAft>
                <a:spcPts val="800"/>
              </a:spcAft>
              <a:buFont typeface="Symbol" panose="05050102010706020507" pitchFamily="18" charset="2"/>
              <a:buChar char=""/>
            </a:pPr>
            <a:endParaRPr lang="en-US" dirty="0"/>
          </a:p>
        </p:txBody>
      </p:sp>
    </p:spTree>
    <p:extLst>
      <p:ext uri="{BB962C8B-B14F-4D97-AF65-F5344CB8AC3E}">
        <p14:creationId xmlns:p14="http://schemas.microsoft.com/office/powerpoint/2010/main" val="798132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Proof of Investment</a:t>
            </a:r>
          </a:p>
        </p:txBody>
      </p:sp>
      <p:sp>
        <p:nvSpPr>
          <p:cNvPr id="10" name="Content Placeholder 9"/>
          <p:cNvSpPr>
            <a:spLocks noGrp="1"/>
          </p:cNvSpPr>
          <p:nvPr>
            <p:ph idx="1"/>
          </p:nvPr>
        </p:nvSpPr>
        <p:spPr/>
        <p:txBody>
          <a:bodyPr>
            <a:normAutofit/>
          </a:bodyPr>
          <a:lstStyle/>
          <a:p>
            <a:pPr>
              <a:lnSpc>
                <a:spcPct val="107000"/>
              </a:lnSpc>
              <a:spcBef>
                <a:spcPts val="600"/>
              </a:spcBef>
              <a:spcAft>
                <a:spcPts val="600"/>
              </a:spcAft>
            </a:pPr>
            <a:r>
              <a:rPr lang="en-US" dirty="0">
                <a:solidFill>
                  <a:schemeClr val="tx1"/>
                </a:solidFill>
              </a:rPr>
              <a:t>Proof of investment for all equity raised during the GLF funding round is required. </a:t>
            </a:r>
          </a:p>
          <a:p>
            <a:pPr>
              <a:lnSpc>
                <a:spcPct val="107000"/>
              </a:lnSpc>
              <a:spcBef>
                <a:spcPts val="600"/>
              </a:spcBef>
              <a:spcAft>
                <a:spcPts val="600"/>
              </a:spcAft>
            </a:pPr>
            <a:r>
              <a:rPr lang="en-US" dirty="0">
                <a:solidFill>
                  <a:schemeClr val="tx1"/>
                </a:solidFill>
              </a:rPr>
              <a:t>At least one investment must be made by an investor that is either qualified as an Accredited Investor per the U.S. Securities and Exchange Commission under Rule 501 of Regulation D or a VC or Angel fund.</a:t>
            </a:r>
          </a:p>
          <a:p>
            <a:pPr>
              <a:lnSpc>
                <a:spcPct val="107000"/>
              </a:lnSpc>
              <a:spcBef>
                <a:spcPts val="600"/>
              </a:spcBef>
              <a:spcAft>
                <a:spcPts val="600"/>
              </a:spcAft>
            </a:pPr>
            <a:r>
              <a:rPr lang="en-US" dirty="0">
                <a:solidFill>
                  <a:schemeClr val="tx1"/>
                </a:solidFill>
              </a:rPr>
              <a:t>After completing at least 70% of the proposed raise, DEED will issue a loan for 20% of the actual amount raised up to $400,000.</a:t>
            </a:r>
          </a:p>
          <a:p>
            <a:pPr>
              <a:lnSpc>
                <a:spcPct val="107000"/>
              </a:lnSpc>
              <a:spcBef>
                <a:spcPts val="600"/>
              </a:spcBef>
              <a:spcAft>
                <a:spcPts val="600"/>
              </a:spcAft>
            </a:pPr>
            <a:r>
              <a:rPr lang="en-US" dirty="0">
                <a:solidFill>
                  <a:schemeClr val="tx1"/>
                </a:solidFill>
              </a:rPr>
              <a:t>The business enters into a loan agreement with DEED and agrees to provide annual updates and data related to the loan. </a:t>
            </a:r>
          </a:p>
          <a:p>
            <a:pPr marL="342900" indent="-342900">
              <a:lnSpc>
                <a:spcPct val="107000"/>
              </a:lnSpc>
              <a:spcAft>
                <a:spcPts val="800"/>
              </a:spcAft>
              <a:buFont typeface="Symbol" panose="05050102010706020507" pitchFamily="18" charset="2"/>
              <a:buChar char=""/>
            </a:pPr>
            <a:endParaRPr lang="en-US" dirty="0"/>
          </a:p>
        </p:txBody>
      </p:sp>
    </p:spTree>
    <p:extLst>
      <p:ext uri="{BB962C8B-B14F-4D97-AF65-F5344CB8AC3E}">
        <p14:creationId xmlns:p14="http://schemas.microsoft.com/office/powerpoint/2010/main" val="3280007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Loan Terms and Conditions</a:t>
            </a:r>
          </a:p>
        </p:txBody>
      </p:sp>
      <p:sp>
        <p:nvSpPr>
          <p:cNvPr id="10" name="Content Placeholder 9"/>
          <p:cNvSpPr>
            <a:spLocks noGrp="1"/>
          </p:cNvSpPr>
          <p:nvPr>
            <p:ph idx="1"/>
          </p:nvPr>
        </p:nvSpPr>
        <p:spPr/>
        <p:txBody>
          <a:bodyPr>
            <a:normAutofit/>
          </a:bodyPr>
          <a:lstStyle/>
          <a:p>
            <a:pPr marL="342900" indent="-342900">
              <a:lnSpc>
                <a:spcPct val="107000"/>
              </a:lnSpc>
              <a:spcAft>
                <a:spcPts val="800"/>
              </a:spcAft>
              <a:buFont typeface="Symbol" panose="05050102010706020507" pitchFamily="18" charset="2"/>
              <a:buChar char=""/>
            </a:pPr>
            <a:r>
              <a:rPr lang="en-US" dirty="0">
                <a:solidFill>
                  <a:schemeClr val="tx1"/>
                </a:solidFill>
              </a:rPr>
              <a:t>$100,000 minimum loan amount, $400,000 maximum</a:t>
            </a:r>
          </a:p>
          <a:p>
            <a:pPr marL="342900" indent="-342900">
              <a:lnSpc>
                <a:spcPct val="107000"/>
              </a:lnSpc>
              <a:spcAft>
                <a:spcPts val="800"/>
              </a:spcAft>
              <a:buFont typeface="Symbol" panose="05050102010706020507" pitchFamily="18" charset="2"/>
              <a:buChar char=""/>
            </a:pPr>
            <a:r>
              <a:rPr lang="en-US" dirty="0">
                <a:solidFill>
                  <a:schemeClr val="tx1"/>
                </a:solidFill>
                <a:latin typeface="Calibri" panose="020F0502020204030204" pitchFamily="34" charset="0"/>
              </a:rPr>
              <a:t>N</a:t>
            </a:r>
            <a:r>
              <a:rPr lang="en-US" b="0" i="0" dirty="0">
                <a:solidFill>
                  <a:schemeClr val="tx1"/>
                </a:solidFill>
                <a:effectLst/>
                <a:latin typeface="Calibri" panose="020F0502020204030204" pitchFamily="34" charset="0"/>
              </a:rPr>
              <a:t>on-recourse, 7-year amortization, 1% interest</a:t>
            </a:r>
          </a:p>
          <a:p>
            <a:pPr marL="342900" indent="-342900">
              <a:lnSpc>
                <a:spcPct val="107000"/>
              </a:lnSpc>
              <a:spcAft>
                <a:spcPts val="800"/>
              </a:spcAft>
              <a:buFont typeface="Symbol" panose="05050102010706020507" pitchFamily="18" charset="2"/>
              <a:buChar char=""/>
            </a:pPr>
            <a:r>
              <a:rPr lang="en-US" dirty="0">
                <a:solidFill>
                  <a:schemeClr val="tx1"/>
                </a:solidFill>
                <a:latin typeface="Calibri" panose="020F0502020204030204" pitchFamily="34" charset="0"/>
              </a:rPr>
              <a:t>Interest only with deferred principal payments until year 4</a:t>
            </a:r>
          </a:p>
          <a:p>
            <a:pPr marL="342900" indent="-342900">
              <a:lnSpc>
                <a:spcPct val="107000"/>
              </a:lnSpc>
              <a:spcAft>
                <a:spcPts val="800"/>
              </a:spcAft>
              <a:buFont typeface="Symbol" panose="05050102010706020507" pitchFamily="18" charset="2"/>
              <a:buChar char=""/>
            </a:pPr>
            <a:r>
              <a:rPr lang="en-US" b="0" i="0" dirty="0">
                <a:solidFill>
                  <a:schemeClr val="tx1"/>
                </a:solidFill>
                <a:effectLst/>
                <a:latin typeface="Calibri" panose="020F0502020204030204" pitchFamily="34" charset="0"/>
              </a:rPr>
              <a:t>At year 4, payments on 50% of the principal begin</a:t>
            </a:r>
          </a:p>
          <a:p>
            <a:pPr marL="342900" indent="-342900">
              <a:lnSpc>
                <a:spcPct val="107000"/>
              </a:lnSpc>
              <a:spcAft>
                <a:spcPts val="800"/>
              </a:spcAft>
              <a:buFont typeface="Symbol" panose="05050102010706020507" pitchFamily="18" charset="2"/>
              <a:buChar char=""/>
            </a:pPr>
            <a:r>
              <a:rPr lang="en-US" b="0" i="0" dirty="0">
                <a:solidFill>
                  <a:schemeClr val="tx1"/>
                </a:solidFill>
                <a:effectLst/>
                <a:latin typeface="Calibri" panose="020F0502020204030204" pitchFamily="34" charset="0"/>
              </a:rPr>
              <a:t>At maturity (Year 7) the loan balance is due in a balloon payment</a:t>
            </a:r>
          </a:p>
          <a:p>
            <a:pPr marL="342900" indent="-342900">
              <a:lnSpc>
                <a:spcPct val="107000"/>
              </a:lnSpc>
              <a:spcAft>
                <a:spcPts val="800"/>
              </a:spcAft>
              <a:buFont typeface="Symbol" panose="05050102010706020507" pitchFamily="18" charset="2"/>
              <a:buChar char=""/>
            </a:pPr>
            <a:r>
              <a:rPr lang="en-US" dirty="0">
                <a:solidFill>
                  <a:schemeClr val="tx1"/>
                </a:solidFill>
                <a:latin typeface="Calibri" panose="020F0502020204030204" pitchFamily="34" charset="0"/>
              </a:rPr>
              <a:t>Loan must be used for an eligible business purpose</a:t>
            </a:r>
            <a:endParaRPr lang="en-US" b="0" i="0" dirty="0">
              <a:solidFill>
                <a:schemeClr val="tx1"/>
              </a:solidFill>
              <a:effectLst/>
              <a:latin typeface="Calibri" panose="020F0502020204030204" pitchFamily="34" charset="0"/>
            </a:endParaRPr>
          </a:p>
          <a:p>
            <a:pPr marL="342900" indent="-342900">
              <a:lnSpc>
                <a:spcPct val="107000"/>
              </a:lnSpc>
              <a:spcAft>
                <a:spcPts val="800"/>
              </a:spcAft>
              <a:buFont typeface="Symbol" panose="05050102010706020507" pitchFamily="18" charset="2"/>
              <a:buChar char=""/>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Bef>
                <a:spcPts val="0"/>
              </a:spcBef>
              <a:spcAft>
                <a:spcPts val="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pPr>
            <a:endParaRPr lang="en-US" sz="2400" dirty="0">
              <a:latin typeface="Calibri" panose="020F0502020204030204" pitchFamily="34" charset="0"/>
              <a:ea typeface="Calibri" panose="020F0502020204030204" pitchFamily="34" charset="0"/>
              <a:cs typeface="Calibri" panose="020F0502020204030204" pitchFamily="34" charset="0"/>
            </a:endParaRPr>
          </a:p>
          <a:p>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2100" dirty="0"/>
          </a:p>
        </p:txBody>
      </p:sp>
    </p:spTree>
    <p:extLst>
      <p:ext uri="{BB962C8B-B14F-4D97-AF65-F5344CB8AC3E}">
        <p14:creationId xmlns:p14="http://schemas.microsoft.com/office/powerpoint/2010/main" val="1100537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Loan Terms and Conditions</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marL="0" indent="0">
              <a:buNone/>
            </a:pPr>
            <a:r>
              <a:rPr lang="en-US" sz="2400" b="0" i="0" dirty="0">
                <a:solidFill>
                  <a:schemeClr val="tx1"/>
                </a:solidFill>
                <a:effectLst/>
                <a:latin typeface="Calibri" panose="020F0502020204030204" pitchFamily="34" charset="0"/>
              </a:rPr>
              <a:t>Material changes to the business must be reported to DEED</a:t>
            </a:r>
          </a:p>
          <a:p>
            <a:r>
              <a:rPr lang="en-US" sz="2400" b="0" i="0" dirty="0">
                <a:solidFill>
                  <a:schemeClr val="tx1"/>
                </a:solidFill>
                <a:effectLst/>
                <a:latin typeface="Calibri" panose="020F0502020204030204" pitchFamily="34" charset="0"/>
              </a:rPr>
              <a:t>If the business is sold, the business must pay an additional 10% of the original loan principal</a:t>
            </a:r>
          </a:p>
          <a:p>
            <a:r>
              <a:rPr lang="en-US" sz="2400" b="0" i="0" dirty="0">
                <a:solidFill>
                  <a:schemeClr val="tx1"/>
                </a:solidFill>
                <a:effectLst/>
                <a:latin typeface="Calibri" panose="020F0502020204030204" pitchFamily="34" charset="0"/>
              </a:rPr>
              <a:t>In the event of next qualified financing event (a single raise of $20M or a cumulative raise of $40M), the loan balance is due within 30 days of the date of sale. </a:t>
            </a:r>
            <a:endParaRPr lang="en-US" sz="2400" dirty="0">
              <a:solidFill>
                <a:schemeClr val="tx1"/>
              </a:solidFill>
            </a:endParaRPr>
          </a:p>
        </p:txBody>
      </p:sp>
    </p:spTree>
    <p:extLst>
      <p:ext uri="{BB962C8B-B14F-4D97-AF65-F5344CB8AC3E}">
        <p14:creationId xmlns:p14="http://schemas.microsoft.com/office/powerpoint/2010/main" val="2476622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Reporting</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marL="0" indent="0">
              <a:spcBef>
                <a:spcPts val="600"/>
              </a:spcBef>
              <a:spcAft>
                <a:spcPts val="600"/>
              </a:spcAft>
              <a:buNone/>
            </a:pPr>
            <a:r>
              <a:rPr lang="en-US" sz="2400" b="0" i="0" dirty="0">
                <a:solidFill>
                  <a:schemeClr val="tx1"/>
                </a:solidFill>
                <a:effectLst/>
                <a:latin typeface="Calibri" panose="020F0502020204030204" pitchFamily="34" charset="0"/>
              </a:rPr>
              <a:t>The GLF requires annual reporting to comply with SSBCI requirements, including:</a:t>
            </a:r>
          </a:p>
          <a:p>
            <a:pPr>
              <a:spcBef>
                <a:spcPts val="600"/>
              </a:spcBef>
              <a:spcAft>
                <a:spcPts val="600"/>
              </a:spcAft>
            </a:pPr>
            <a:r>
              <a:rPr lang="en-US" sz="2400" dirty="0">
                <a:solidFill>
                  <a:schemeClr val="tx1"/>
                </a:solidFill>
                <a:latin typeface="Calibri" panose="020F0502020204030204" pitchFamily="34" charset="0"/>
              </a:rPr>
              <a:t>U</a:t>
            </a:r>
            <a:r>
              <a:rPr lang="en-US" sz="2400" b="0" i="0" dirty="0">
                <a:solidFill>
                  <a:schemeClr val="tx1"/>
                </a:solidFill>
                <a:effectLst/>
                <a:latin typeface="Calibri" panose="020F0502020204030204" pitchFamily="34" charset="0"/>
              </a:rPr>
              <a:t>pdating/describing any material changes in the business</a:t>
            </a:r>
          </a:p>
          <a:p>
            <a:pPr>
              <a:spcBef>
                <a:spcPts val="600"/>
              </a:spcBef>
              <a:spcAft>
                <a:spcPts val="600"/>
              </a:spcAft>
            </a:pPr>
            <a:r>
              <a:rPr lang="en-US" sz="2400" dirty="0">
                <a:solidFill>
                  <a:schemeClr val="tx1"/>
                </a:solidFill>
                <a:latin typeface="Calibri" panose="020F0502020204030204" pitchFamily="34" charset="0"/>
              </a:rPr>
              <a:t>N</a:t>
            </a:r>
            <a:r>
              <a:rPr lang="en-US" sz="2400" b="0" i="0" dirty="0">
                <a:solidFill>
                  <a:schemeClr val="tx1"/>
                </a:solidFill>
                <a:effectLst/>
                <a:latin typeface="Calibri" panose="020F0502020204030204" pitchFamily="34" charset="0"/>
              </a:rPr>
              <a:t>ew officers and/or ownership changes </a:t>
            </a:r>
          </a:p>
          <a:p>
            <a:pPr>
              <a:spcBef>
                <a:spcPts val="600"/>
              </a:spcBef>
              <a:spcAft>
                <a:spcPts val="600"/>
              </a:spcAft>
            </a:pPr>
            <a:r>
              <a:rPr lang="en-US" sz="2400" dirty="0">
                <a:solidFill>
                  <a:schemeClr val="tx1"/>
                </a:solidFill>
                <a:latin typeface="Calibri" panose="020F0502020204030204" pitchFamily="34" charset="0"/>
              </a:rPr>
              <a:t>C</a:t>
            </a:r>
            <a:r>
              <a:rPr lang="en-US" sz="2400" b="0" i="0" dirty="0">
                <a:solidFill>
                  <a:schemeClr val="tx1"/>
                </a:solidFill>
                <a:effectLst/>
                <a:latin typeface="Calibri" panose="020F0502020204030204" pitchFamily="34" charset="0"/>
              </a:rPr>
              <a:t>apital raises/new investors</a:t>
            </a:r>
          </a:p>
          <a:p>
            <a:pPr>
              <a:spcBef>
                <a:spcPts val="600"/>
              </a:spcBef>
              <a:spcAft>
                <a:spcPts val="600"/>
              </a:spcAft>
            </a:pPr>
            <a:r>
              <a:rPr lang="en-US" sz="2400" dirty="0">
                <a:solidFill>
                  <a:schemeClr val="tx1"/>
                </a:solidFill>
                <a:latin typeface="Calibri" panose="020F0502020204030204" pitchFamily="34" charset="0"/>
              </a:rPr>
              <a:t>S</a:t>
            </a:r>
            <a:r>
              <a:rPr lang="en-US" sz="2400" b="0" i="0" dirty="0">
                <a:solidFill>
                  <a:schemeClr val="tx1"/>
                </a:solidFill>
                <a:effectLst/>
                <a:latin typeface="Calibri" panose="020F0502020204030204" pitchFamily="34" charset="0"/>
              </a:rPr>
              <a:t>ales or licensing of the intellectual property   </a:t>
            </a:r>
          </a:p>
          <a:p>
            <a:pPr>
              <a:spcBef>
                <a:spcPts val="600"/>
              </a:spcBef>
              <a:spcAft>
                <a:spcPts val="600"/>
              </a:spcAft>
            </a:pPr>
            <a:r>
              <a:rPr lang="en-US" sz="2400" dirty="0">
                <a:solidFill>
                  <a:schemeClr val="tx1"/>
                </a:solidFill>
                <a:latin typeface="Calibri" panose="020F0502020204030204" pitchFamily="34" charset="0"/>
              </a:rPr>
              <a:t>Employment</a:t>
            </a:r>
            <a:endParaRPr lang="en-US" sz="2400" b="0" i="0" dirty="0">
              <a:solidFill>
                <a:schemeClr val="tx1"/>
              </a:solidFill>
              <a:effectLst/>
              <a:latin typeface="Calibri" panose="020F0502020204030204" pitchFamily="34" charset="0"/>
            </a:endParaRPr>
          </a:p>
        </p:txBody>
      </p:sp>
    </p:spTree>
    <p:extLst>
      <p:ext uri="{BB962C8B-B14F-4D97-AF65-F5344CB8AC3E}">
        <p14:creationId xmlns:p14="http://schemas.microsoft.com/office/powerpoint/2010/main" val="3403812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SSBCI Prohibited Use of Funds</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marL="0" indent="0" algn="l" rtl="0" fontAlgn="base">
              <a:spcBef>
                <a:spcPts val="600"/>
              </a:spcBef>
              <a:spcAft>
                <a:spcPts val="600"/>
              </a:spcAft>
              <a:buNone/>
            </a:pPr>
            <a:r>
              <a:rPr lang="en-US" sz="2400" b="0" i="0" dirty="0">
                <a:solidFill>
                  <a:schemeClr val="tx1"/>
                </a:solidFill>
                <a:effectLst/>
                <a:latin typeface="Calibri" panose="020F0502020204030204" pitchFamily="34" charset="0"/>
              </a:rPr>
              <a:t>SSBCI use of funds restrictions include:</a:t>
            </a:r>
          </a:p>
          <a:p>
            <a:pPr algn="l" rtl="0" fontAlgn="base">
              <a:spcBef>
                <a:spcPts val="600"/>
              </a:spcBef>
              <a:spcAft>
                <a:spcPts val="600"/>
              </a:spcAft>
              <a:buFont typeface="Arial" panose="020B0604020202020204" pitchFamily="34" charset="0"/>
              <a:buChar char="•"/>
            </a:pPr>
            <a:r>
              <a:rPr lang="en-US" sz="2400" b="0" i="0" dirty="0">
                <a:solidFill>
                  <a:schemeClr val="tx1"/>
                </a:solidFill>
                <a:effectLst/>
                <a:latin typeface="Calibri" panose="020F0502020204030204" pitchFamily="34" charset="0"/>
              </a:rPr>
              <a:t>Repay delinquent federal or state income taxes unless the eligible business has a payment plan in place with the relevant taxing authority;</a:t>
            </a:r>
          </a:p>
          <a:p>
            <a:pPr algn="l" rtl="0" fontAlgn="base">
              <a:spcBef>
                <a:spcPts val="600"/>
              </a:spcBef>
              <a:spcAft>
                <a:spcPts val="600"/>
              </a:spcAft>
              <a:buFont typeface="Arial" panose="020B0604020202020204" pitchFamily="34" charset="0"/>
              <a:buChar char="•"/>
            </a:pPr>
            <a:r>
              <a:rPr lang="en-US" sz="2400" b="0" i="0" dirty="0">
                <a:solidFill>
                  <a:schemeClr val="tx1"/>
                </a:solidFill>
                <a:effectLst/>
                <a:latin typeface="Calibri" panose="020F0502020204030204" pitchFamily="34" charset="0"/>
              </a:rPr>
              <a:t>Repay taxes held in trust or escrow, e.g. payroll or sales taxes; </a:t>
            </a:r>
          </a:p>
          <a:p>
            <a:pPr algn="l" rtl="0" fontAlgn="base">
              <a:spcBef>
                <a:spcPts val="600"/>
              </a:spcBef>
              <a:spcAft>
                <a:spcPts val="600"/>
              </a:spcAft>
              <a:buFont typeface="Arial" panose="020B0604020202020204" pitchFamily="34" charset="0"/>
              <a:buChar char="•"/>
            </a:pPr>
            <a:r>
              <a:rPr lang="en-US" sz="2400" b="0" i="0" dirty="0">
                <a:solidFill>
                  <a:schemeClr val="tx1"/>
                </a:solidFill>
                <a:effectLst/>
                <a:latin typeface="Calibri" panose="020F0502020204030204" pitchFamily="34" charset="0"/>
              </a:rPr>
              <a:t>Purchase any portion of the ownership interest of any owner of the business or buy out ownership shares of any limited or general partners;</a:t>
            </a:r>
          </a:p>
          <a:p>
            <a:pPr fontAlgn="base">
              <a:spcBef>
                <a:spcPts val="600"/>
              </a:spcBef>
              <a:spcAft>
                <a:spcPts val="600"/>
              </a:spcAft>
            </a:pPr>
            <a:r>
              <a:rPr lang="en-US" sz="2400" b="0" i="0" dirty="0">
                <a:solidFill>
                  <a:schemeClr val="tx1"/>
                </a:solidFill>
                <a:effectLst/>
                <a:latin typeface="Calibri" panose="020F0502020204030204" pitchFamily="34" charset="0"/>
              </a:rPr>
              <a:t>Reimburse funds owed to any owner or investor for startup costs, including any additional equity injection for business continuance</a:t>
            </a:r>
            <a:r>
              <a:rPr lang="en-US" sz="2400" dirty="0">
                <a:solidFill>
                  <a:schemeClr val="tx1"/>
                </a:solidFill>
                <a:latin typeface="Calibri" panose="020F0502020204030204" pitchFamily="34" charset="0"/>
              </a:rPr>
              <a:t>.</a:t>
            </a:r>
          </a:p>
          <a:p>
            <a:pPr marL="0" indent="0" algn="l" rtl="0" fontAlgn="base">
              <a:buNone/>
            </a:pPr>
            <a:endParaRPr lang="en-US" sz="2000" b="0" i="0" dirty="0">
              <a:solidFill>
                <a:schemeClr val="tx1"/>
              </a:solidFill>
              <a:effectLst/>
              <a:latin typeface="Calibri" panose="020F0502020204030204" pitchFamily="34" charset="0"/>
            </a:endParaRPr>
          </a:p>
        </p:txBody>
      </p:sp>
    </p:spTree>
    <p:extLst>
      <p:ext uri="{BB962C8B-B14F-4D97-AF65-F5344CB8AC3E}">
        <p14:creationId xmlns:p14="http://schemas.microsoft.com/office/powerpoint/2010/main" val="3612289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Attestations/Certifications</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US" sz="3200" dirty="0">
                <a:solidFill>
                  <a:schemeClr val="tx1"/>
                </a:solidFill>
                <a:cs typeface="Calibri"/>
              </a:rPr>
              <a:t>Certifications are required for each SSBCI transaction and must be signed by an authorized representative. The following must be completed before enrollment:</a:t>
            </a:r>
          </a:p>
          <a:p>
            <a:pPr marL="457200" lvl="1" indent="0">
              <a:buNone/>
            </a:pPr>
            <a:r>
              <a:rPr lang="en-US" sz="3200" b="1" dirty="0">
                <a:solidFill>
                  <a:schemeClr val="tx1"/>
                </a:solidFill>
                <a:cs typeface="Calibri"/>
              </a:rPr>
              <a:t>Borrower Certifications </a:t>
            </a:r>
          </a:p>
          <a:p>
            <a:pPr marL="457200" lvl="1" indent="0">
              <a:buNone/>
            </a:pPr>
            <a:r>
              <a:rPr lang="en-US" sz="3200" dirty="0">
                <a:solidFill>
                  <a:schemeClr val="tx1"/>
                </a:solidFill>
                <a:cs typeface="Calibri"/>
              </a:rPr>
              <a:t>1. Use of Proceeds</a:t>
            </a:r>
          </a:p>
          <a:p>
            <a:pPr marL="457200" lvl="1" indent="0">
              <a:buNone/>
            </a:pPr>
            <a:r>
              <a:rPr lang="en-US" sz="3200" dirty="0">
                <a:solidFill>
                  <a:schemeClr val="tx1"/>
                </a:solidFill>
                <a:cs typeface="Calibri"/>
              </a:rPr>
              <a:t>2. Conflict of Interest</a:t>
            </a:r>
          </a:p>
          <a:p>
            <a:pPr marL="457200" lvl="1" indent="0">
              <a:buNone/>
            </a:pPr>
            <a:r>
              <a:rPr lang="en-US" sz="3200" dirty="0">
                <a:solidFill>
                  <a:schemeClr val="tx1"/>
                </a:solidFill>
                <a:cs typeface="Calibri"/>
              </a:rPr>
              <a:t>3. Sex Offender Certification</a:t>
            </a:r>
          </a:p>
          <a:p>
            <a:pPr marL="457200" lvl="1" indent="0">
              <a:buNone/>
            </a:pPr>
            <a:r>
              <a:rPr lang="en-US" sz="3200" dirty="0">
                <a:solidFill>
                  <a:schemeClr val="tx1"/>
                </a:solidFill>
                <a:cs typeface="Calibri"/>
              </a:rPr>
              <a:t>4. Self Certification SEDI-Owned</a:t>
            </a:r>
            <a:endParaRPr lang="en-US" sz="3200" dirty="0">
              <a:solidFill>
                <a:schemeClr val="tx1"/>
              </a:solidFill>
            </a:endParaRPr>
          </a:p>
        </p:txBody>
      </p:sp>
    </p:spTree>
    <p:extLst>
      <p:ext uri="{BB962C8B-B14F-4D97-AF65-F5344CB8AC3E}">
        <p14:creationId xmlns:p14="http://schemas.microsoft.com/office/powerpoint/2010/main" val="769226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Borrower Demographics</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lnSpcReduction="10000"/>
          </a:bodyPr>
          <a:lstStyle/>
          <a:p>
            <a:pPr lvl="1"/>
            <a:r>
              <a:rPr lang="en-US" sz="3200" dirty="0">
                <a:solidFill>
                  <a:srgbClr val="003865"/>
                </a:solidFill>
                <a:cs typeface="Calibri"/>
              </a:rPr>
              <a:t>Demographics data is requested regardless of SEDI status</a:t>
            </a:r>
          </a:p>
          <a:p>
            <a:pPr lvl="1"/>
            <a:r>
              <a:rPr lang="en-US" sz="3200" dirty="0">
                <a:solidFill>
                  <a:srgbClr val="003865"/>
                </a:solidFill>
                <a:cs typeface="Calibri"/>
              </a:rPr>
              <a:t>Borrowers may not be denied program enrollment if unwilling to provide demographics information</a:t>
            </a:r>
          </a:p>
          <a:p>
            <a:pPr lvl="1"/>
            <a:r>
              <a:rPr lang="en-US" sz="3200" dirty="0">
                <a:solidFill>
                  <a:srgbClr val="003865"/>
                </a:solidFill>
                <a:cs typeface="Calibri"/>
              </a:rPr>
              <a:t>The credit decision isn’t made on the demographics information provided </a:t>
            </a:r>
          </a:p>
          <a:p>
            <a:pPr lvl="1"/>
            <a:r>
              <a:rPr lang="en-US" sz="3200" dirty="0">
                <a:solidFill>
                  <a:srgbClr val="003865"/>
                </a:solidFill>
                <a:cs typeface="Calibri"/>
              </a:rPr>
              <a:t>Borrowers are able to select from a set list of responses, regarding race, ethnicity, ancestry, gender, sexual orientation and veteran status</a:t>
            </a:r>
            <a:endParaRPr lang="en-US" sz="3200" dirty="0">
              <a:solidFill>
                <a:srgbClr val="003865"/>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3843538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Thank You!</a:t>
            </a:r>
          </a:p>
        </p:txBody>
      </p:sp>
      <p:sp>
        <p:nvSpPr>
          <p:cNvPr id="3" name="Text Placeholder 2"/>
          <p:cNvSpPr>
            <a:spLocks noGrp="1"/>
          </p:cNvSpPr>
          <p:nvPr>
            <p:ph type="body" sz="quarter" idx="13"/>
          </p:nvPr>
        </p:nvSpPr>
        <p:spPr/>
        <p:txBody>
          <a:bodyPr/>
          <a:lstStyle/>
          <a:p>
            <a:r>
              <a:rPr lang="en-US" sz="3200" b="1" dirty="0">
                <a:solidFill>
                  <a:schemeClr val="tx1"/>
                </a:solidFill>
              </a:rPr>
              <a:t>John Endris, Program Administrator Principal</a:t>
            </a:r>
          </a:p>
          <a:p>
            <a:r>
              <a:rPr lang="en-US" sz="3200" b="1" dirty="0">
                <a:solidFill>
                  <a:schemeClr val="tx1"/>
                </a:solidFill>
              </a:rPr>
              <a:t>SSBCI Unit, Office of Business Finance</a:t>
            </a:r>
          </a:p>
          <a:p>
            <a:r>
              <a:rPr lang="en-US" sz="3200" b="1" i="1" dirty="0">
                <a:solidFill>
                  <a:schemeClr val="tx1"/>
                </a:solidFill>
              </a:rPr>
              <a:t>ssbci.deed@state.mn.us</a:t>
            </a:r>
            <a:endParaRPr lang="en-US" sz="2800" b="1" i="1" dirty="0">
              <a:solidFill>
                <a:schemeClr val="tx1"/>
              </a:solidFill>
            </a:endParaRPr>
          </a:p>
          <a:p>
            <a:endParaRPr lang="en-US" sz="3200" b="1" dirty="0"/>
          </a:p>
        </p:txBody>
      </p:sp>
    </p:spTree>
    <p:extLst>
      <p:ext uri="{BB962C8B-B14F-4D97-AF65-F5344CB8AC3E}">
        <p14:creationId xmlns:p14="http://schemas.microsoft.com/office/powerpoint/2010/main" val="242918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Agenda</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lvl="1"/>
            <a:r>
              <a:rPr lang="en-US" sz="3200" dirty="0">
                <a:solidFill>
                  <a:schemeClr val="tx1"/>
                </a:solidFill>
                <a:cs typeface="Calibri"/>
              </a:rPr>
              <a:t>Introductions </a:t>
            </a:r>
            <a:endParaRPr lang="en-US" sz="3200" dirty="0">
              <a:solidFill>
                <a:schemeClr val="tx1"/>
              </a:solidFill>
            </a:endParaRPr>
          </a:p>
          <a:p>
            <a:pPr lvl="1"/>
            <a:r>
              <a:rPr kumimoji="0" lang="en-US" sz="3200" b="0" i="0" u="none" strike="noStrike" kern="1200" cap="none" spc="0" normalizeH="0" baseline="0" noProof="0" dirty="0">
                <a:ln>
                  <a:noFill/>
                </a:ln>
                <a:solidFill>
                  <a:schemeClr val="tx1"/>
                </a:solidFill>
                <a:effectLst/>
                <a:uLnTx/>
                <a:uFillTx/>
                <a:latin typeface="+mn-lt"/>
                <a:ea typeface="+mn-ea"/>
                <a:cs typeface="Calibri"/>
              </a:rPr>
              <a:t>SSBCI 2.0 Funding</a:t>
            </a:r>
            <a:endParaRPr lang="en-US" sz="3200" dirty="0">
              <a:solidFill>
                <a:schemeClr val="tx1"/>
              </a:solidFill>
              <a:cs typeface="Calibri"/>
            </a:endParaRPr>
          </a:p>
          <a:p>
            <a:pPr lvl="1"/>
            <a:r>
              <a:rPr lang="en-US" sz="3200" dirty="0">
                <a:solidFill>
                  <a:schemeClr val="tx1"/>
                </a:solidFill>
                <a:cs typeface="Calibri"/>
              </a:rPr>
              <a:t>Program Overview</a:t>
            </a:r>
            <a:r>
              <a:rPr kumimoji="0" lang="en-US" sz="3200" b="0" i="0" u="none" strike="noStrike" kern="1200" cap="none" spc="0" normalizeH="0" baseline="0" noProof="0" dirty="0">
                <a:ln>
                  <a:noFill/>
                </a:ln>
                <a:solidFill>
                  <a:schemeClr val="tx1"/>
                </a:solidFill>
                <a:effectLst/>
                <a:uLnTx/>
                <a:uFillTx/>
                <a:latin typeface="+mn-lt"/>
                <a:ea typeface="+mn-ea"/>
                <a:cs typeface="Calibri"/>
              </a:rPr>
              <a:t> </a:t>
            </a:r>
            <a:endParaRPr lang="en-US" sz="3200" dirty="0">
              <a:solidFill>
                <a:schemeClr val="tx1"/>
              </a:solidFill>
              <a:cs typeface="Calibri"/>
            </a:endParaRPr>
          </a:p>
          <a:p>
            <a:pPr lvl="1"/>
            <a:r>
              <a:rPr kumimoji="0" lang="en-US" sz="3200" b="0" i="0" u="none" strike="noStrike" kern="1200" cap="none" spc="0" normalizeH="0" baseline="0" noProof="0" dirty="0">
                <a:ln>
                  <a:noFill/>
                </a:ln>
                <a:solidFill>
                  <a:schemeClr val="tx1"/>
                </a:solidFill>
                <a:effectLst/>
                <a:uLnTx/>
                <a:uFillTx/>
                <a:latin typeface="+mn-lt"/>
                <a:ea typeface="+mn-ea"/>
                <a:cs typeface="Calibri"/>
              </a:rPr>
              <a:t>Application </a:t>
            </a:r>
          </a:p>
          <a:p>
            <a:pPr lvl="1"/>
            <a:r>
              <a:rPr kumimoji="0" lang="en-US" sz="3200" b="0" i="0" u="none" strike="noStrike" kern="1200" cap="none" spc="0" normalizeH="0" baseline="0" noProof="0" dirty="0">
                <a:ln>
                  <a:noFill/>
                </a:ln>
                <a:solidFill>
                  <a:schemeClr val="tx1"/>
                </a:solidFill>
                <a:effectLst/>
                <a:uLnTx/>
                <a:uFillTx/>
                <a:latin typeface="+mn-lt"/>
                <a:ea typeface="+mn-ea"/>
                <a:cs typeface="Calibri"/>
              </a:rPr>
              <a:t>Loan Structure</a:t>
            </a:r>
            <a:r>
              <a:rPr lang="en-US" sz="3200" dirty="0">
                <a:solidFill>
                  <a:schemeClr val="tx1"/>
                </a:solidFill>
                <a:cs typeface="Calibri"/>
              </a:rPr>
              <a:t> and Conditions</a:t>
            </a:r>
          </a:p>
          <a:p>
            <a:pPr lvl="1"/>
            <a:r>
              <a:rPr kumimoji="0" lang="en-US" sz="3200" b="0" i="0" u="none" strike="noStrike" kern="1200" cap="none" spc="0" normalizeH="0" baseline="0" noProof="0" dirty="0">
                <a:ln>
                  <a:noFill/>
                </a:ln>
                <a:solidFill>
                  <a:schemeClr val="tx1"/>
                </a:solidFill>
                <a:effectLst/>
                <a:uLnTx/>
                <a:uFillTx/>
                <a:latin typeface="+mn-lt"/>
                <a:ea typeface="+mn-ea"/>
                <a:cs typeface="Calibri"/>
              </a:rPr>
              <a:t>Wrap Up (Q&amp;A)</a:t>
            </a:r>
            <a:endParaRPr lang="en-US" sz="3200" dirty="0">
              <a:solidFill>
                <a:schemeClr val="tx1"/>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143118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SSBCI 2.0 Funding Overview</a:t>
            </a:r>
          </a:p>
        </p:txBody>
      </p:sp>
      <p:sp>
        <p:nvSpPr>
          <p:cNvPr id="3" name="Content Placeholder 2"/>
          <p:cNvSpPr>
            <a:spLocks noGrp="1"/>
          </p:cNvSpPr>
          <p:nvPr>
            <p:ph idx="1"/>
          </p:nvPr>
        </p:nvSpPr>
        <p:spPr>
          <a:xfrm>
            <a:off x="838200" y="1700011"/>
            <a:ext cx="10515600" cy="4476952"/>
          </a:xfrm>
        </p:spPr>
        <p:txBody>
          <a:bodyPr>
            <a:normAutofit/>
          </a:bodyPr>
          <a:lstStyle/>
          <a:p>
            <a:r>
              <a:rPr lang="en-US" sz="2800" dirty="0">
                <a:solidFill>
                  <a:schemeClr val="tx1"/>
                </a:solidFill>
                <a:cs typeface="Calibri"/>
              </a:rPr>
              <a:t>Federal funds from the U.S. Dept. of the Treasury</a:t>
            </a:r>
          </a:p>
          <a:p>
            <a:r>
              <a:rPr lang="en-US" sz="2800" dirty="0">
                <a:solidFill>
                  <a:schemeClr val="tx1"/>
                </a:solidFill>
                <a:cs typeface="Calibri"/>
              </a:rPr>
              <a:t>Part of the American Rescue Plan Act of 2021 (ARPA)</a:t>
            </a:r>
          </a:p>
          <a:p>
            <a:r>
              <a:rPr lang="en-US" sz="2800" dirty="0">
                <a:solidFill>
                  <a:schemeClr val="tx1"/>
                </a:solidFill>
              </a:rPr>
              <a:t>Minnesota expects to receive $97M over several years</a:t>
            </a:r>
          </a:p>
          <a:p>
            <a:r>
              <a:rPr lang="en-US" sz="2800" dirty="0">
                <a:solidFill>
                  <a:schemeClr val="tx1"/>
                </a:solidFill>
                <a:cs typeface="Calibri"/>
              </a:rPr>
              <a:t>Six approved small business credit support and venture capital programs</a:t>
            </a:r>
          </a:p>
          <a:p>
            <a:r>
              <a:rPr lang="en-US" sz="2800" dirty="0">
                <a:solidFill>
                  <a:schemeClr val="tx1"/>
                </a:solidFill>
                <a:cs typeface="Calibri"/>
              </a:rPr>
              <a:t>Provides access to additional capital for qualified small businesses</a:t>
            </a:r>
          </a:p>
          <a:p>
            <a:r>
              <a:rPr lang="en-US" sz="2800" dirty="0">
                <a:solidFill>
                  <a:schemeClr val="tx1"/>
                </a:solidFill>
                <a:cs typeface="Calibri"/>
              </a:rPr>
              <a:t>SSBCI funding must cause and result in private financing</a:t>
            </a:r>
          </a:p>
          <a:p>
            <a:pPr lvl="1"/>
            <a:endParaRPr lang="en-US" sz="2800" dirty="0">
              <a:solidFill>
                <a:srgbClr val="003865"/>
              </a:solidFill>
            </a:endParaRPr>
          </a:p>
          <a:p>
            <a:endParaRPr lang="en-US" sz="2800" dirty="0">
              <a:solidFill>
                <a:srgbClr val="003865"/>
              </a:solidFill>
            </a:endParaRPr>
          </a:p>
          <a:p>
            <a:pPr>
              <a:lnSpc>
                <a:spcPct val="80000"/>
              </a:lnSpc>
            </a:pPr>
            <a:endParaRPr lang="en-US" sz="2800" dirty="0">
              <a:solidFill>
                <a:srgbClr val="003865"/>
              </a:solidFill>
            </a:endParaRPr>
          </a:p>
          <a:p>
            <a:pPr>
              <a:lnSpc>
                <a:spcPct val="80000"/>
              </a:lnSpc>
            </a:pPr>
            <a:endParaRPr lang="en-US" sz="2800" dirty="0">
              <a:solidFill>
                <a:srgbClr val="003865"/>
              </a:solidFill>
            </a:endParaRPr>
          </a:p>
          <a:p>
            <a:pPr>
              <a:lnSpc>
                <a:spcPct val="80000"/>
              </a:lnSpc>
            </a:pPr>
            <a:endParaRPr lang="en-US" sz="2800" dirty="0">
              <a:solidFill>
                <a:srgbClr val="003865"/>
              </a:solidFill>
            </a:endParaRPr>
          </a:p>
          <a:p>
            <a:pPr>
              <a:lnSpc>
                <a:spcPct val="80000"/>
              </a:lnSpc>
            </a:pPr>
            <a:endParaRPr lang="en-US" sz="2800" dirty="0">
              <a:solidFill>
                <a:srgbClr val="003865"/>
              </a:solidFill>
            </a:endParaRPr>
          </a:p>
          <a:p>
            <a:endParaRPr lang="en-US" dirty="0"/>
          </a:p>
        </p:txBody>
      </p:sp>
      <p:sp>
        <p:nvSpPr>
          <p:cNvPr id="5" name="Slide Number Placeholder 4"/>
          <p:cNvSpPr>
            <a:spLocks noGrp="1"/>
          </p:cNvSpPr>
          <p:nvPr>
            <p:ph type="sldNum" sz="quarter" idx="12"/>
          </p:nvPr>
        </p:nvSpPr>
        <p:spPr bwMode="black">
          <a:xfrm>
            <a:off x="9891132" y="6356350"/>
            <a:ext cx="14626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3</a:t>
            </a:fld>
            <a:endParaRPr lang="en-US" dirty="0"/>
          </a:p>
        </p:txBody>
      </p:sp>
    </p:spTree>
    <p:extLst>
      <p:ext uri="{BB962C8B-B14F-4D97-AF65-F5344CB8AC3E}">
        <p14:creationId xmlns:p14="http://schemas.microsoft.com/office/powerpoint/2010/main" val="3735222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532E5-653A-4EB0-9B83-FC77C0A625CB}"/>
              </a:ext>
            </a:extLst>
          </p:cNvPr>
          <p:cNvSpPr>
            <a:spLocks noGrp="1"/>
          </p:cNvSpPr>
          <p:nvPr>
            <p:ph type="title"/>
          </p:nvPr>
        </p:nvSpPr>
        <p:spPr/>
        <p:txBody>
          <a:bodyPr>
            <a:normAutofit/>
          </a:bodyPr>
          <a:lstStyle/>
          <a:p>
            <a:pPr algn="l"/>
            <a:r>
              <a:rPr lang="en-US" sz="5400" b="1" dirty="0"/>
              <a:t>SSBCI 2.0 Programs</a:t>
            </a:r>
          </a:p>
        </p:txBody>
      </p:sp>
      <p:sp>
        <p:nvSpPr>
          <p:cNvPr id="5" name="Content Placeholder 2">
            <a:extLst>
              <a:ext uri="{FF2B5EF4-FFF2-40B4-BE49-F238E27FC236}">
                <a16:creationId xmlns:a16="http://schemas.microsoft.com/office/drawing/2014/main" id="{CE7E562C-4021-4B7E-8AE9-CDF1223B86FC}"/>
              </a:ext>
            </a:extLst>
          </p:cNvPr>
          <p:cNvSpPr txBox="1">
            <a:spLocks/>
          </p:cNvSpPr>
          <p:nvPr/>
        </p:nvSpPr>
        <p:spPr bwMode="white">
          <a:xfrm>
            <a:off x="838200" y="1163018"/>
            <a:ext cx="10515600" cy="487943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spcAft>
                <a:spcPts val="1000"/>
              </a:spcAft>
              <a:buClr>
                <a:schemeClr val="accent2"/>
              </a:buClr>
              <a:buFont typeface="Arial" panose="020B0604020202020204" pitchFamily="34" charset="0"/>
              <a:buChar char="•"/>
              <a:defRPr sz="2500" kern="1200">
                <a:solidFill>
                  <a:schemeClr val="bg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2"/>
              </a:buClr>
              <a:buFont typeface="Arial" panose="020B0604020202020204" pitchFamily="34" charset="0"/>
              <a:buChar char="•"/>
              <a:defRPr sz="2100" kern="1200">
                <a:solidFill>
                  <a:schemeClr val="bg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2"/>
              </a:buClr>
              <a:buFont typeface="Arial" panose="020B0604020202020204" pitchFamily="34" charset="0"/>
              <a:buChar char="•"/>
              <a:defRPr sz="1700" kern="1200">
                <a:solidFill>
                  <a:schemeClr val="bg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2"/>
              </a:buClr>
              <a:buFont typeface="Arial" panose="020B0604020202020204" pitchFamily="34" charset="0"/>
              <a:buChar char="•"/>
              <a:defRPr sz="1700" kern="1200">
                <a:solidFill>
                  <a:schemeClr val="bg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2"/>
              </a:buClr>
              <a:buFont typeface="Arial" panose="020B0604020202020204" pitchFamily="34" charset="0"/>
              <a:buChar char="•"/>
              <a:defRPr sz="17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400" dirty="0"/>
              <a:t>Loan Guarantee - Banks, Credit Unions, CDFIs - $12.5M</a:t>
            </a:r>
          </a:p>
          <a:p>
            <a:r>
              <a:rPr lang="en-US" sz="3400" dirty="0"/>
              <a:t>Growth Loan Fund - $12.5M</a:t>
            </a:r>
          </a:p>
          <a:p>
            <a:r>
              <a:rPr lang="en-US" sz="3400" dirty="0"/>
              <a:t>Loan Participation - CDFI &amp; Nonprofit Lenders - $25M</a:t>
            </a:r>
          </a:p>
          <a:p>
            <a:r>
              <a:rPr lang="en-US" sz="3400" dirty="0"/>
              <a:t>Automation Loan Participation - $12.5M</a:t>
            </a:r>
          </a:p>
          <a:p>
            <a:r>
              <a:rPr lang="en-US" sz="3400" dirty="0"/>
              <a:t>Multi-Fund and Direct Investment Venture Capital Programs - $34.5M (administered by U of M)</a:t>
            </a:r>
          </a:p>
          <a:p>
            <a:pPr marL="0" indent="0">
              <a:buNone/>
            </a:pPr>
            <a:endParaRPr lang="en-US" sz="3600" dirty="0"/>
          </a:p>
        </p:txBody>
      </p:sp>
    </p:spTree>
    <p:extLst>
      <p:ext uri="{BB962C8B-B14F-4D97-AF65-F5344CB8AC3E}">
        <p14:creationId xmlns:p14="http://schemas.microsoft.com/office/powerpoint/2010/main" val="2750074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Program Snapshot </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a:xfrm>
            <a:off x="838199" y="1594624"/>
            <a:ext cx="10664687" cy="5078174"/>
          </a:xfrm>
        </p:spPr>
        <p:txBody>
          <a:bodyPr vert="horz" lIns="91440" tIns="45720" rIns="91440" bIns="45720" rtlCol="0" anchor="t">
            <a:normAutofit/>
          </a:bodyPr>
          <a:lstStyle/>
          <a:p>
            <a:pPr marL="0" indent="0">
              <a:buNone/>
            </a:pPr>
            <a:endParaRPr lang="en-US" sz="3200" dirty="0">
              <a:solidFill>
                <a:srgbClr val="003865"/>
              </a:solidFill>
            </a:endParaRPr>
          </a:p>
          <a:p>
            <a:pPr marL="0" indent="0">
              <a:buNone/>
            </a:pPr>
            <a:endParaRPr lang="en-US" sz="3200" dirty="0">
              <a:solidFill>
                <a:schemeClr val="tx1"/>
              </a:solidFill>
            </a:endParaRPr>
          </a:p>
        </p:txBody>
      </p:sp>
      <p:sp>
        <p:nvSpPr>
          <p:cNvPr id="4" name="Rectangle 3" descr="Bank">
            <a:extLst>
              <a:ext uri="{FF2B5EF4-FFF2-40B4-BE49-F238E27FC236}">
                <a16:creationId xmlns:a16="http://schemas.microsoft.com/office/drawing/2014/main" id="{C01E1D7C-AA2E-409B-99AF-5DBF5A234B31}"/>
              </a:ext>
            </a:extLst>
          </p:cNvPr>
          <p:cNvSpPr/>
          <p:nvPr/>
        </p:nvSpPr>
        <p:spPr>
          <a:xfrm>
            <a:off x="1598790" y="1850503"/>
            <a:ext cx="1272796" cy="1272796"/>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6" name="TextBox 5">
            <a:extLst>
              <a:ext uri="{FF2B5EF4-FFF2-40B4-BE49-F238E27FC236}">
                <a16:creationId xmlns:a16="http://schemas.microsoft.com/office/drawing/2014/main" id="{C028CB3C-7137-48A6-9B5A-738351966BE2}"/>
              </a:ext>
            </a:extLst>
          </p:cNvPr>
          <p:cNvSpPr txBox="1"/>
          <p:nvPr/>
        </p:nvSpPr>
        <p:spPr>
          <a:xfrm>
            <a:off x="1422400" y="3181995"/>
            <a:ext cx="1717964" cy="369332"/>
          </a:xfrm>
          <a:prstGeom prst="rect">
            <a:avLst/>
          </a:prstGeom>
          <a:noFill/>
        </p:spPr>
        <p:txBody>
          <a:bodyPr wrap="square">
            <a:spAutoFit/>
          </a:bodyPr>
          <a:lstStyle/>
          <a:p>
            <a:pPr lvl="0">
              <a:lnSpc>
                <a:spcPct val="100000"/>
              </a:lnSpc>
              <a:defRPr b="1"/>
            </a:pPr>
            <a:r>
              <a:rPr lang="en-US" dirty="0"/>
              <a:t>Who Can Apply</a:t>
            </a:r>
          </a:p>
        </p:txBody>
      </p:sp>
      <p:sp>
        <p:nvSpPr>
          <p:cNvPr id="8" name="TextBox 7">
            <a:extLst>
              <a:ext uri="{FF2B5EF4-FFF2-40B4-BE49-F238E27FC236}">
                <a16:creationId xmlns:a16="http://schemas.microsoft.com/office/drawing/2014/main" id="{86EFE269-8F1B-4E7D-9244-1707353B8CDE}"/>
              </a:ext>
            </a:extLst>
          </p:cNvPr>
          <p:cNvSpPr txBox="1"/>
          <p:nvPr/>
        </p:nvSpPr>
        <p:spPr>
          <a:xfrm>
            <a:off x="480300" y="3588526"/>
            <a:ext cx="3980873" cy="923330"/>
          </a:xfrm>
          <a:prstGeom prst="rect">
            <a:avLst/>
          </a:prstGeom>
          <a:noFill/>
        </p:spPr>
        <p:txBody>
          <a:bodyPr wrap="square">
            <a:spAutoFit/>
          </a:bodyPr>
          <a:lstStyle/>
          <a:p>
            <a:pPr lvl="0" algn="ctr">
              <a:lnSpc>
                <a:spcPct val="100000"/>
              </a:lnSpc>
            </a:pPr>
            <a:r>
              <a:rPr lang="en-US" dirty="0"/>
              <a:t>High-tech Minnesota businesses </a:t>
            </a:r>
          </a:p>
          <a:p>
            <a:pPr lvl="0" algn="ctr">
              <a:lnSpc>
                <a:spcPct val="100000"/>
              </a:lnSpc>
            </a:pPr>
            <a:r>
              <a:rPr lang="en-US" dirty="0"/>
              <a:t>&lt;50 Employees </a:t>
            </a:r>
          </a:p>
          <a:p>
            <a:pPr lvl="0" algn="ctr">
              <a:lnSpc>
                <a:spcPct val="100000"/>
              </a:lnSpc>
            </a:pPr>
            <a:r>
              <a:rPr lang="en-US" dirty="0"/>
              <a:t>Intend to raise at $500,000 in equity</a:t>
            </a:r>
          </a:p>
        </p:txBody>
      </p:sp>
      <p:sp>
        <p:nvSpPr>
          <p:cNvPr id="9" name="Rectangle 8" descr="Money">
            <a:extLst>
              <a:ext uri="{FF2B5EF4-FFF2-40B4-BE49-F238E27FC236}">
                <a16:creationId xmlns:a16="http://schemas.microsoft.com/office/drawing/2014/main" id="{2721ECC1-12E0-42C4-8AC4-381D6AA73BC4}"/>
              </a:ext>
            </a:extLst>
          </p:cNvPr>
          <p:cNvSpPr/>
          <p:nvPr/>
        </p:nvSpPr>
        <p:spPr>
          <a:xfrm>
            <a:off x="5302590" y="3143578"/>
            <a:ext cx="1272796" cy="1272796"/>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sp>
      <p:sp>
        <p:nvSpPr>
          <p:cNvPr id="11" name="TextBox 10">
            <a:extLst>
              <a:ext uri="{FF2B5EF4-FFF2-40B4-BE49-F238E27FC236}">
                <a16:creationId xmlns:a16="http://schemas.microsoft.com/office/drawing/2014/main" id="{201CE14D-9BFC-4E2F-9D59-CB480C480FF8}"/>
              </a:ext>
            </a:extLst>
          </p:cNvPr>
          <p:cNvSpPr txBox="1"/>
          <p:nvPr/>
        </p:nvSpPr>
        <p:spPr>
          <a:xfrm>
            <a:off x="4922974" y="4484309"/>
            <a:ext cx="2209801" cy="369332"/>
          </a:xfrm>
          <a:prstGeom prst="rect">
            <a:avLst/>
          </a:prstGeom>
          <a:noFill/>
        </p:spPr>
        <p:txBody>
          <a:bodyPr wrap="square">
            <a:spAutoFit/>
          </a:bodyPr>
          <a:lstStyle/>
          <a:p>
            <a:pPr lvl="0">
              <a:lnSpc>
                <a:spcPct val="100000"/>
              </a:lnSpc>
              <a:defRPr b="1"/>
            </a:pPr>
            <a:r>
              <a:rPr lang="en-US" dirty="0"/>
              <a:t>Application Process </a:t>
            </a:r>
          </a:p>
        </p:txBody>
      </p:sp>
      <p:sp>
        <p:nvSpPr>
          <p:cNvPr id="13" name="TextBox 12">
            <a:extLst>
              <a:ext uri="{FF2B5EF4-FFF2-40B4-BE49-F238E27FC236}">
                <a16:creationId xmlns:a16="http://schemas.microsoft.com/office/drawing/2014/main" id="{657963D6-CF7E-41BA-B4A4-BD955E77683D}"/>
              </a:ext>
            </a:extLst>
          </p:cNvPr>
          <p:cNvSpPr txBox="1"/>
          <p:nvPr/>
        </p:nvSpPr>
        <p:spPr>
          <a:xfrm>
            <a:off x="4147217" y="4918472"/>
            <a:ext cx="3817340" cy="923330"/>
          </a:xfrm>
          <a:prstGeom prst="rect">
            <a:avLst/>
          </a:prstGeom>
          <a:noFill/>
        </p:spPr>
        <p:txBody>
          <a:bodyPr wrap="square">
            <a:spAutoFit/>
          </a:bodyPr>
          <a:lstStyle/>
          <a:p>
            <a:pPr lvl="0" algn="ctr">
              <a:lnSpc>
                <a:spcPct val="100000"/>
              </a:lnSpc>
            </a:pPr>
            <a:r>
              <a:rPr lang="en-US" dirty="0"/>
              <a:t>Borrower applies directly to DEED  </a:t>
            </a:r>
          </a:p>
          <a:p>
            <a:pPr lvl="0" algn="ctr">
              <a:lnSpc>
                <a:spcPct val="100000"/>
              </a:lnSpc>
            </a:pPr>
            <a:r>
              <a:rPr lang="en-US" dirty="0"/>
              <a:t>DEED evaluates investment readiness</a:t>
            </a:r>
          </a:p>
          <a:p>
            <a:pPr lvl="0" algn="ctr">
              <a:lnSpc>
                <a:spcPct val="100000"/>
              </a:lnSpc>
            </a:pPr>
            <a:r>
              <a:rPr lang="en-US" dirty="0"/>
              <a:t>Raise begins after enrollment</a:t>
            </a:r>
          </a:p>
        </p:txBody>
      </p:sp>
      <p:sp>
        <p:nvSpPr>
          <p:cNvPr id="14" name="Rectangle 13" descr="Dollar">
            <a:extLst>
              <a:ext uri="{FF2B5EF4-FFF2-40B4-BE49-F238E27FC236}">
                <a16:creationId xmlns:a16="http://schemas.microsoft.com/office/drawing/2014/main" id="{113CA263-777B-4243-8231-3BBF4962DA80}"/>
              </a:ext>
            </a:extLst>
          </p:cNvPr>
          <p:cNvSpPr/>
          <p:nvPr/>
        </p:nvSpPr>
        <p:spPr>
          <a:xfrm>
            <a:off x="9117217" y="1841263"/>
            <a:ext cx="1272796" cy="1272796"/>
          </a:xfrm>
          <a:prstGeom prst="rect">
            <a:avLst/>
          </a:prstGeom>
          <a: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sp>
      <p:sp>
        <p:nvSpPr>
          <p:cNvPr id="16" name="TextBox 15">
            <a:extLst>
              <a:ext uri="{FF2B5EF4-FFF2-40B4-BE49-F238E27FC236}">
                <a16:creationId xmlns:a16="http://schemas.microsoft.com/office/drawing/2014/main" id="{37BC086D-6299-4C7C-BB65-691148DE82A4}"/>
              </a:ext>
            </a:extLst>
          </p:cNvPr>
          <p:cNvSpPr txBox="1"/>
          <p:nvPr/>
        </p:nvSpPr>
        <p:spPr>
          <a:xfrm>
            <a:off x="7964557" y="3209697"/>
            <a:ext cx="3538330" cy="369332"/>
          </a:xfrm>
          <a:prstGeom prst="rect">
            <a:avLst/>
          </a:prstGeom>
          <a:noFill/>
        </p:spPr>
        <p:txBody>
          <a:bodyPr wrap="square">
            <a:spAutoFit/>
          </a:bodyPr>
          <a:lstStyle/>
          <a:p>
            <a:pPr lvl="0">
              <a:lnSpc>
                <a:spcPct val="100000"/>
              </a:lnSpc>
              <a:defRPr b="1"/>
            </a:pPr>
            <a:r>
              <a:rPr lang="en-US" dirty="0"/>
              <a:t>           Loan Terms and Conditions</a:t>
            </a:r>
          </a:p>
        </p:txBody>
      </p:sp>
      <p:sp>
        <p:nvSpPr>
          <p:cNvPr id="18" name="TextBox 17">
            <a:extLst>
              <a:ext uri="{FF2B5EF4-FFF2-40B4-BE49-F238E27FC236}">
                <a16:creationId xmlns:a16="http://schemas.microsoft.com/office/drawing/2014/main" id="{2C9A7332-DF80-4EB0-B19F-BB08C0853F7B}"/>
              </a:ext>
            </a:extLst>
          </p:cNvPr>
          <p:cNvSpPr txBox="1"/>
          <p:nvPr/>
        </p:nvSpPr>
        <p:spPr>
          <a:xfrm>
            <a:off x="7804737" y="3606955"/>
            <a:ext cx="4045516" cy="1200329"/>
          </a:xfrm>
          <a:prstGeom prst="rect">
            <a:avLst/>
          </a:prstGeom>
          <a:noFill/>
        </p:spPr>
        <p:txBody>
          <a:bodyPr wrap="square">
            <a:spAutoFit/>
          </a:bodyPr>
          <a:lstStyle/>
          <a:p>
            <a:pPr lvl="0" algn="ctr"/>
            <a:r>
              <a:rPr lang="en-US" dirty="0"/>
              <a:t>7-year amortization</a:t>
            </a:r>
          </a:p>
          <a:p>
            <a:pPr lvl="0" algn="ctr"/>
            <a:r>
              <a:rPr lang="en-US" dirty="0"/>
              <a:t>Deferred payments until year 4 </a:t>
            </a:r>
          </a:p>
          <a:p>
            <a:pPr lvl="0" algn="ctr"/>
            <a:r>
              <a:rPr lang="en-US" dirty="0"/>
              <a:t>1% interest</a:t>
            </a:r>
          </a:p>
          <a:p>
            <a:pPr lvl="0" algn="ctr"/>
            <a:r>
              <a:rPr lang="en-US" dirty="0"/>
              <a:t>Annual Reporting is Required</a:t>
            </a:r>
          </a:p>
        </p:txBody>
      </p:sp>
    </p:spTree>
    <p:extLst>
      <p:ext uri="{BB962C8B-B14F-4D97-AF65-F5344CB8AC3E}">
        <p14:creationId xmlns:p14="http://schemas.microsoft.com/office/powerpoint/2010/main" val="3571066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Program Overview</a:t>
            </a:r>
          </a:p>
        </p:txBody>
      </p:sp>
      <p:sp>
        <p:nvSpPr>
          <p:cNvPr id="10" name="Content Placeholder 9"/>
          <p:cNvSpPr>
            <a:spLocks noGrp="1"/>
          </p:cNvSpPr>
          <p:nvPr>
            <p:ph idx="1"/>
          </p:nvPr>
        </p:nvSpPr>
        <p:spPr/>
        <p:txBody>
          <a:bodyPr>
            <a:normAutofit lnSpcReduction="10000"/>
          </a:bodyPr>
          <a:lstStyle/>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Growth Loan Fund (GLF) builds upon the success of the SSBCI 1.0 Angel Loan Fund</a:t>
            </a:r>
          </a:p>
          <a:p>
            <a:pPr>
              <a:lnSpc>
                <a:spcPct val="107000"/>
              </a:lnSpc>
              <a:spcBef>
                <a:spcPts val="0"/>
              </a:spcBef>
              <a:spcAft>
                <a:spcPts val="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Target market:</a:t>
            </a:r>
          </a:p>
          <a:p>
            <a:pPr lvl="1">
              <a:lnSpc>
                <a:spcPct val="107000"/>
              </a:lnSpc>
              <a:spcBef>
                <a:spcPts val="0"/>
              </a:spcBef>
              <a:spcAft>
                <a:spcPts val="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Businesses developing a proprietary technology that have not yet raised over $250,000</a:t>
            </a:r>
          </a:p>
          <a:p>
            <a:pPr lvl="1">
              <a:lnSpc>
                <a:spcPct val="107000"/>
              </a:lnSpc>
              <a:spcBef>
                <a:spcPts val="0"/>
              </a:spcBef>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Slightly later stage companies that have raised in excess of $1.5 million but are not yet at the level where they are ready for a Series A round</a:t>
            </a:r>
          </a:p>
          <a:p>
            <a:pPr>
              <a:lnSpc>
                <a:spcPct val="107000"/>
              </a:lnSpc>
              <a:spcBef>
                <a:spcPts val="0"/>
              </a:spcBef>
              <a:spcAft>
                <a:spcPts val="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Qualified high-technology fields include:</a:t>
            </a:r>
          </a:p>
          <a:p>
            <a:pPr lvl="1">
              <a:lnSpc>
                <a:spcPct val="107000"/>
              </a:lnSpc>
              <a:spcBef>
                <a:spcPts val="0"/>
              </a:spcBef>
              <a:spcAft>
                <a:spcPts val="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Aerospace, agricultural processing, renewable energy, energy efficiency and conservation, environmental engineering, food technology, cellulosic ethanol, information technology, materials science technology, nanotechnology, telecommunications, biotechnology, medical devices, pharmaceuticals, diagnostics, biologicals, chemistry, veterinary science, or similar</a:t>
            </a:r>
          </a:p>
          <a:p>
            <a:pPr>
              <a:lnSpc>
                <a:spcPct val="107000"/>
              </a:lnSpc>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pPr>
            <a:endParaRPr lang="en-US" sz="2400" dirty="0">
              <a:latin typeface="Calibri" panose="020F0502020204030204" pitchFamily="34" charset="0"/>
              <a:ea typeface="Calibri" panose="020F0502020204030204" pitchFamily="34" charset="0"/>
              <a:cs typeface="Calibri" panose="020F0502020204030204" pitchFamily="34" charset="0"/>
            </a:endParaRPr>
          </a:p>
          <a:p>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2100" dirty="0"/>
          </a:p>
        </p:txBody>
      </p:sp>
    </p:spTree>
    <p:extLst>
      <p:ext uri="{BB962C8B-B14F-4D97-AF65-F5344CB8AC3E}">
        <p14:creationId xmlns:p14="http://schemas.microsoft.com/office/powerpoint/2010/main" val="562834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Program Overview</a:t>
            </a:r>
          </a:p>
        </p:txBody>
      </p:sp>
      <p:sp>
        <p:nvSpPr>
          <p:cNvPr id="10" name="Content Placeholder 9"/>
          <p:cNvSpPr>
            <a:spLocks noGrp="1"/>
          </p:cNvSpPr>
          <p:nvPr>
            <p:ph idx="1"/>
          </p:nvPr>
        </p:nvSpPr>
        <p:spPr/>
        <p:txBody>
          <a:bodyPr>
            <a:normAutofit fontScale="85000" lnSpcReduction="20000"/>
          </a:bodyPr>
          <a:lstStyle/>
          <a:p>
            <a:pPr marL="0" indent="0" algn="l">
              <a:spcBef>
                <a:spcPts val="600"/>
              </a:spcBef>
              <a:spcAft>
                <a:spcPts val="600"/>
              </a:spcAft>
              <a:buNone/>
            </a:pPr>
            <a:r>
              <a:rPr lang="en-US" sz="2900" dirty="0">
                <a:solidFill>
                  <a:schemeClr val="tx1"/>
                </a:solidFill>
                <a:latin typeface="Calibri" panose="020F0502020204030204" pitchFamily="34" charset="0"/>
                <a:cs typeface="Calibri" panose="020F0502020204030204" pitchFamily="34" charset="0"/>
              </a:rPr>
              <a:t>Qualifying businesses need to be engaged in, or be committed to engage in, technological innovation in Minnesota. The primary business activity must include one or more of the following:</a:t>
            </a:r>
          </a:p>
          <a:p>
            <a:pPr algn="l">
              <a:spcBef>
                <a:spcPts val="600"/>
              </a:spcBef>
              <a:spcAft>
                <a:spcPts val="600"/>
              </a:spcAft>
              <a:buFont typeface="Arial" panose="020B0604020202020204" pitchFamily="34" charset="0"/>
              <a:buChar char="•"/>
            </a:pPr>
            <a:r>
              <a:rPr lang="en-US" sz="2700" dirty="0">
                <a:solidFill>
                  <a:schemeClr val="tx1"/>
                </a:solidFill>
                <a:latin typeface="Calibri" panose="020F0502020204030204" pitchFamily="34" charset="0"/>
                <a:cs typeface="Calibri" panose="020F0502020204030204" pitchFamily="34" charset="0"/>
              </a:rPr>
              <a:t>Using proprietary technology to add value to a product, process or service in a qualified high-technology field</a:t>
            </a:r>
          </a:p>
          <a:p>
            <a:pPr algn="l">
              <a:spcBef>
                <a:spcPts val="600"/>
              </a:spcBef>
              <a:spcAft>
                <a:spcPts val="600"/>
              </a:spcAft>
              <a:buFont typeface="Arial" panose="020B0604020202020204" pitchFamily="34" charset="0"/>
              <a:buChar char="•"/>
            </a:pPr>
            <a:r>
              <a:rPr lang="en-US" sz="2700" dirty="0">
                <a:solidFill>
                  <a:schemeClr val="tx1"/>
                </a:solidFill>
                <a:latin typeface="Calibri" panose="020F0502020204030204" pitchFamily="34" charset="0"/>
                <a:cs typeface="Calibri" panose="020F0502020204030204" pitchFamily="34" charset="0"/>
              </a:rPr>
              <a:t>Researching or developing a proprietary product, process, or service in a qualified high-technology field</a:t>
            </a:r>
          </a:p>
          <a:p>
            <a:pPr algn="l">
              <a:spcBef>
                <a:spcPts val="600"/>
              </a:spcBef>
              <a:spcAft>
                <a:spcPts val="600"/>
              </a:spcAft>
              <a:buFont typeface="Arial" panose="020B0604020202020204" pitchFamily="34" charset="0"/>
              <a:buChar char="•"/>
            </a:pPr>
            <a:r>
              <a:rPr lang="en-US" sz="2700" dirty="0">
                <a:solidFill>
                  <a:schemeClr val="tx1"/>
                </a:solidFill>
                <a:latin typeface="Calibri" panose="020F0502020204030204" pitchFamily="34" charset="0"/>
                <a:cs typeface="Calibri" panose="020F0502020204030204" pitchFamily="34" charset="0"/>
              </a:rPr>
              <a:t>Researching, developing, or producing a new proprietary technology for use in the fields of: agriculture, tourism, forestry, mining, manufacturing, or transportation</a:t>
            </a:r>
          </a:p>
          <a:p>
            <a:pPr algn="l">
              <a:spcBef>
                <a:spcPts val="600"/>
              </a:spcBef>
              <a:spcAft>
                <a:spcPts val="600"/>
              </a:spcAft>
              <a:buFont typeface="Arial" panose="020B0604020202020204" pitchFamily="34" charset="0"/>
              <a:buChar char="•"/>
            </a:pPr>
            <a:r>
              <a:rPr lang="en-US" sz="2700" dirty="0">
                <a:solidFill>
                  <a:schemeClr val="tx1"/>
                </a:solidFill>
                <a:latin typeface="Calibri" panose="020F0502020204030204" pitchFamily="34" charset="0"/>
                <a:cs typeface="Calibri" panose="020F0502020204030204" pitchFamily="34" charset="0"/>
              </a:rPr>
              <a:t>Researching or developing a proprietary product, process or service in the fields of agriculture, tourism, forestry, mining, manufacturing, or transportation (no technology component required)</a:t>
            </a:r>
          </a:p>
          <a:p>
            <a:pPr>
              <a:lnSpc>
                <a:spcPct val="107000"/>
              </a:lnSpc>
              <a:spcBef>
                <a:spcPts val="0"/>
              </a:spcBef>
              <a:spcAft>
                <a:spcPts val="0"/>
              </a:spcAft>
            </a:pPr>
            <a:endParaRPr lang="en-US" sz="2400" dirty="0">
              <a:latin typeface="Calibri" panose="020F0502020204030204" pitchFamily="34" charset="0"/>
              <a:ea typeface="Calibri" panose="020F0502020204030204" pitchFamily="34" charset="0"/>
              <a:cs typeface="Calibri" panose="020F0502020204030204" pitchFamily="34" charset="0"/>
            </a:endParaRPr>
          </a:p>
          <a:p>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2100" dirty="0"/>
          </a:p>
        </p:txBody>
      </p:sp>
    </p:spTree>
    <p:extLst>
      <p:ext uri="{BB962C8B-B14F-4D97-AF65-F5344CB8AC3E}">
        <p14:creationId xmlns:p14="http://schemas.microsoft.com/office/powerpoint/2010/main" val="966287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Who Can Apply</a:t>
            </a:r>
          </a:p>
        </p:txBody>
      </p:sp>
      <p:sp>
        <p:nvSpPr>
          <p:cNvPr id="10" name="Content Placeholder 9"/>
          <p:cNvSpPr>
            <a:spLocks noGrp="1"/>
          </p:cNvSpPr>
          <p:nvPr>
            <p:ph idx="1"/>
          </p:nvPr>
        </p:nvSpPr>
        <p:spPr/>
        <p:txBody>
          <a:bodyPr>
            <a:normAutofit/>
          </a:bodyPr>
          <a:lstStyle/>
          <a:p>
            <a:pPr>
              <a:lnSpc>
                <a:spcPct val="107000"/>
              </a:lnSpc>
              <a:spcBef>
                <a:spcPts val="600"/>
              </a:spcBef>
              <a:spcAft>
                <a:spcPts val="60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Innovative seed and early-stage Minnesota-based technology businesses</a:t>
            </a:r>
          </a:p>
          <a:p>
            <a:pPr>
              <a:lnSpc>
                <a:spcPct val="107000"/>
              </a:lnSpc>
              <a:spcBef>
                <a:spcPts val="600"/>
              </a:spcBef>
              <a:spcAft>
                <a:spcPts val="60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Plan to raise at least $500,000 in equity within the next 12 months</a:t>
            </a:r>
          </a:p>
          <a:p>
            <a:pPr>
              <a:lnSpc>
                <a:spcPct val="107000"/>
              </a:lnSpc>
              <a:spcBef>
                <a:spcPts val="600"/>
              </a:spcBef>
              <a:spcAft>
                <a:spcPts val="60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Investment ready:</a:t>
            </a:r>
          </a:p>
          <a:p>
            <a:pPr lvl="1">
              <a:lnSpc>
                <a:spcPct val="107000"/>
              </a:lnSpc>
              <a:spcBef>
                <a:spcPts val="600"/>
              </a:spcBef>
              <a:spcAft>
                <a:spcPts val="60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Certified as Angel Tax Credit (ATC) Program business</a:t>
            </a:r>
          </a:p>
          <a:p>
            <a:pPr lvl="1">
              <a:lnSpc>
                <a:spcPct val="107000"/>
              </a:lnSpc>
              <a:spcBef>
                <a:spcPts val="600"/>
              </a:spcBef>
              <a:spcAft>
                <a:spcPts val="60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Working with a Venture Capital (VC) or Angel Fund</a:t>
            </a:r>
          </a:p>
          <a:p>
            <a:pPr lvl="1">
              <a:lnSpc>
                <a:spcPct val="107000"/>
              </a:lnSpc>
              <a:spcBef>
                <a:spcPts val="600"/>
              </a:spcBef>
              <a:spcAft>
                <a:spcPts val="600"/>
              </a:spcAft>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Working with at least one accredited investor who would qualify under Regulation D</a:t>
            </a:r>
          </a:p>
          <a:p>
            <a:pPr marL="0" indent="0">
              <a:lnSpc>
                <a:spcPct val="107000"/>
              </a:lnSpc>
              <a:spcBef>
                <a:spcPts val="0"/>
              </a:spcBef>
              <a:spcAft>
                <a:spcPts val="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pPr>
            <a:endParaRPr lang="en-US" sz="2400" dirty="0">
              <a:latin typeface="Calibri" panose="020F0502020204030204" pitchFamily="34" charset="0"/>
              <a:ea typeface="Calibri" panose="020F0502020204030204" pitchFamily="34" charset="0"/>
              <a:cs typeface="Calibri" panose="020F0502020204030204" pitchFamily="34" charset="0"/>
            </a:endParaRPr>
          </a:p>
          <a:p>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2100" dirty="0"/>
          </a:p>
        </p:txBody>
      </p:sp>
    </p:spTree>
    <p:extLst>
      <p:ext uri="{BB962C8B-B14F-4D97-AF65-F5344CB8AC3E}">
        <p14:creationId xmlns:p14="http://schemas.microsoft.com/office/powerpoint/2010/main" val="1631144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Application Materials</a:t>
            </a:r>
          </a:p>
        </p:txBody>
      </p:sp>
      <p:sp>
        <p:nvSpPr>
          <p:cNvPr id="10" name="Content Placeholder 9"/>
          <p:cNvSpPr>
            <a:spLocks noGrp="1"/>
          </p:cNvSpPr>
          <p:nvPr>
            <p:ph idx="1"/>
          </p:nvPr>
        </p:nvSpPr>
        <p:spPr/>
        <p:txBody>
          <a:bodyPr>
            <a:normAutofit fontScale="47500" lnSpcReduction="20000"/>
          </a:bodyPr>
          <a:lstStyle/>
          <a:p>
            <a:pPr marL="0" indent="0">
              <a:lnSpc>
                <a:spcPct val="107000"/>
              </a:lnSpc>
              <a:spcBef>
                <a:spcPts val="0"/>
              </a:spcBef>
              <a:spcAft>
                <a:spcPts val="600"/>
              </a:spcAft>
              <a:buNone/>
            </a:pPr>
            <a:r>
              <a:rPr lang="en-US" sz="5600" dirty="0">
                <a:solidFill>
                  <a:schemeClr val="tx1"/>
                </a:solidFill>
                <a:effectLst/>
                <a:ea typeface="Calibri" panose="020F0502020204030204" pitchFamily="34" charset="0"/>
                <a:cs typeface="Calibri" panose="020F0502020204030204" pitchFamily="34" charset="0"/>
              </a:rPr>
              <a:t>DEED business enrollment application, including:</a:t>
            </a:r>
          </a:p>
          <a:p>
            <a:pPr>
              <a:lnSpc>
                <a:spcPct val="107000"/>
              </a:lnSpc>
              <a:spcBef>
                <a:spcPts val="0"/>
              </a:spcBef>
              <a:spcAft>
                <a:spcPts val="600"/>
              </a:spcAft>
            </a:pPr>
            <a:r>
              <a:rPr lang="en-US" sz="5600" dirty="0">
                <a:solidFill>
                  <a:schemeClr val="tx1"/>
                </a:solidFill>
                <a:effectLst/>
                <a:ea typeface="Calibri" panose="020F0502020204030204" pitchFamily="34" charset="0"/>
                <a:cs typeface="Calibri" panose="020F0502020204030204" pitchFamily="34" charset="0"/>
              </a:rPr>
              <a:t>Business plan / pitch deck</a:t>
            </a:r>
          </a:p>
          <a:p>
            <a:pPr>
              <a:lnSpc>
                <a:spcPct val="107000"/>
              </a:lnSpc>
              <a:spcBef>
                <a:spcPts val="0"/>
              </a:spcBef>
              <a:spcAft>
                <a:spcPts val="600"/>
              </a:spcAft>
            </a:pPr>
            <a:r>
              <a:rPr lang="en-US" sz="5600" dirty="0">
                <a:solidFill>
                  <a:schemeClr val="tx1"/>
                </a:solidFill>
                <a:effectLst/>
                <a:ea typeface="Calibri" panose="020F0502020204030204" pitchFamily="34" charset="0"/>
                <a:cs typeface="Calibri" panose="020F0502020204030204" pitchFamily="34" charset="0"/>
              </a:rPr>
              <a:t>Articles of Incorporation and MN Secretary of State filing details</a:t>
            </a:r>
            <a:endParaRPr lang="en-US" sz="5600" dirty="0">
              <a:solidFill>
                <a:schemeClr val="tx1"/>
              </a:solidFill>
              <a:ea typeface="Calibri" panose="020F0502020204030204" pitchFamily="34" charset="0"/>
              <a:cs typeface="Calibri" panose="020F0502020204030204" pitchFamily="34" charset="0"/>
            </a:endParaRPr>
          </a:p>
          <a:p>
            <a:pPr>
              <a:lnSpc>
                <a:spcPct val="107000"/>
              </a:lnSpc>
              <a:spcBef>
                <a:spcPts val="0"/>
              </a:spcBef>
              <a:spcAft>
                <a:spcPts val="600"/>
              </a:spcAft>
            </a:pPr>
            <a:r>
              <a:rPr lang="en-US" sz="5600" dirty="0">
                <a:solidFill>
                  <a:schemeClr val="tx1"/>
                </a:solidFill>
                <a:ea typeface="Calibri" panose="020F0502020204030204" pitchFamily="34" charset="0"/>
                <a:cs typeface="Calibri" panose="020F0502020204030204" pitchFamily="34" charset="0"/>
              </a:rPr>
              <a:t>Up to three years</a:t>
            </a:r>
            <a:r>
              <a:rPr lang="en-US" sz="5600" dirty="0">
                <a:solidFill>
                  <a:schemeClr val="tx1"/>
                </a:solidFill>
                <a:effectLst/>
                <a:ea typeface="Calibri" panose="020F0502020204030204" pitchFamily="34" charset="0"/>
                <a:cs typeface="Calibri" panose="020F0502020204030204" pitchFamily="34" charset="0"/>
              </a:rPr>
              <a:t> of historical financials – at least one year required</a:t>
            </a:r>
          </a:p>
          <a:p>
            <a:pPr>
              <a:lnSpc>
                <a:spcPct val="107000"/>
              </a:lnSpc>
              <a:spcBef>
                <a:spcPts val="0"/>
              </a:spcBef>
              <a:spcAft>
                <a:spcPts val="600"/>
              </a:spcAft>
            </a:pPr>
            <a:r>
              <a:rPr lang="en-US" sz="5600" dirty="0">
                <a:solidFill>
                  <a:schemeClr val="tx1"/>
                </a:solidFill>
                <a:ea typeface="Calibri" panose="020F0502020204030204" pitchFamily="34" charset="0"/>
                <a:cs typeface="Calibri" panose="020F0502020204030204" pitchFamily="34" charset="0"/>
              </a:rPr>
              <a:t>Investment plan for follow-on capital</a:t>
            </a:r>
          </a:p>
          <a:p>
            <a:pPr>
              <a:lnSpc>
                <a:spcPct val="107000"/>
              </a:lnSpc>
              <a:spcBef>
                <a:spcPts val="0"/>
              </a:spcBef>
              <a:spcAft>
                <a:spcPts val="600"/>
              </a:spcAft>
            </a:pPr>
            <a:r>
              <a:rPr lang="en-US" sz="5600" dirty="0">
                <a:solidFill>
                  <a:schemeClr val="tx1"/>
                </a:solidFill>
                <a:ea typeface="Calibri" panose="020F0502020204030204" pitchFamily="34" charset="0"/>
                <a:cs typeface="Calibri" panose="020F0502020204030204" pitchFamily="34" charset="0"/>
              </a:rPr>
              <a:t>P</a:t>
            </a:r>
            <a:r>
              <a:rPr lang="en-US" sz="5600" dirty="0">
                <a:solidFill>
                  <a:schemeClr val="tx1"/>
                </a:solidFill>
                <a:effectLst/>
                <a:ea typeface="Calibri" panose="020F0502020204030204" pitchFamily="34" charset="0"/>
                <a:cs typeface="Calibri" panose="020F0502020204030204" pitchFamily="34" charset="0"/>
              </a:rPr>
              <a:t>reliminary patent search, evidence of having </a:t>
            </a:r>
            <a:r>
              <a:rPr lang="en-US" sz="5600" dirty="0">
                <a:solidFill>
                  <a:schemeClr val="tx1"/>
                </a:solidFill>
                <a:ea typeface="Calibri" panose="020F0502020204030204" pitchFamily="34" charset="0"/>
                <a:cs typeface="Calibri" panose="020F0502020204030204" pitchFamily="34" charset="0"/>
              </a:rPr>
              <a:t>secured </a:t>
            </a:r>
            <a:r>
              <a:rPr lang="en-US" sz="5600" dirty="0">
                <a:solidFill>
                  <a:schemeClr val="tx1"/>
                </a:solidFill>
                <a:effectLst/>
                <a:ea typeface="Calibri" panose="020F0502020204030204" pitchFamily="34" charset="0"/>
                <a:cs typeface="Calibri" panose="020F0502020204030204" pitchFamily="34" charset="0"/>
              </a:rPr>
              <a:t>intellectual property</a:t>
            </a:r>
          </a:p>
          <a:p>
            <a:pPr>
              <a:lnSpc>
                <a:spcPct val="107000"/>
              </a:lnSpc>
              <a:spcBef>
                <a:spcPts val="0"/>
              </a:spcBef>
              <a:spcAft>
                <a:spcPts val="600"/>
              </a:spcAft>
            </a:pPr>
            <a:r>
              <a:rPr lang="en-US" sz="5600" dirty="0">
                <a:solidFill>
                  <a:schemeClr val="tx1"/>
                </a:solidFill>
                <a:ea typeface="Calibri" panose="020F0502020204030204" pitchFamily="34" charset="0"/>
                <a:cs typeface="Calibri" panose="020F0502020204030204" pitchFamily="34" charset="0"/>
              </a:rPr>
              <a:t>Commercialization milestones</a:t>
            </a:r>
            <a:endParaRPr lang="en-US" sz="5600" dirty="0">
              <a:solidFill>
                <a:schemeClr val="tx1"/>
              </a:solidFill>
              <a:effectLst/>
              <a:ea typeface="Calibri" panose="020F0502020204030204" pitchFamily="34" charset="0"/>
              <a:cs typeface="Calibri" panose="020F0502020204030204" pitchFamily="34" charset="0"/>
            </a:endParaRPr>
          </a:p>
          <a:p>
            <a:pPr>
              <a:lnSpc>
                <a:spcPct val="107000"/>
              </a:lnSpc>
              <a:spcBef>
                <a:spcPts val="0"/>
              </a:spcBef>
              <a:spcAft>
                <a:spcPts val="600"/>
              </a:spcAft>
            </a:pPr>
            <a:r>
              <a:rPr lang="en-US" sz="5600" dirty="0">
                <a:solidFill>
                  <a:schemeClr val="tx1"/>
                </a:solidFill>
                <a:ea typeface="Calibri" panose="020F0502020204030204" pitchFamily="34" charset="0"/>
                <a:cs typeface="Calibri" panose="020F0502020204030204" pitchFamily="34" charset="0"/>
              </a:rPr>
              <a:t>D</a:t>
            </a:r>
            <a:r>
              <a:rPr lang="en-US" sz="5600" dirty="0">
                <a:solidFill>
                  <a:schemeClr val="tx1"/>
                </a:solidFill>
                <a:effectLst/>
                <a:ea typeface="Calibri" panose="020F0502020204030204" pitchFamily="34" charset="0"/>
                <a:cs typeface="Calibri" panose="020F0502020204030204" pitchFamily="34" charset="0"/>
              </a:rPr>
              <a:t>escription for the use of the funds</a:t>
            </a:r>
          </a:p>
          <a:p>
            <a:pPr>
              <a:lnSpc>
                <a:spcPct val="107000"/>
              </a:lnSpc>
              <a:spcBef>
                <a:spcPts val="0"/>
              </a:spcBef>
              <a:spcAft>
                <a:spcPts val="600"/>
              </a:spcAft>
            </a:pPr>
            <a:r>
              <a:rPr lang="en-US" sz="5600" dirty="0">
                <a:solidFill>
                  <a:schemeClr val="tx1"/>
                </a:solidFill>
                <a:ea typeface="Calibri" panose="020F0502020204030204" pitchFamily="34" charset="0"/>
                <a:cs typeface="Calibri" panose="020F0502020204030204" pitchFamily="34" charset="0"/>
              </a:rPr>
              <a:t>Correspondence from an accredited investor or fund</a:t>
            </a:r>
          </a:p>
          <a:p>
            <a:pPr>
              <a:lnSpc>
                <a:spcPct val="107000"/>
              </a:lnSpc>
              <a:spcBef>
                <a:spcPts val="0"/>
              </a:spcBef>
              <a:spcAft>
                <a:spcPts val="1200"/>
              </a:spcAft>
            </a:pPr>
            <a:endParaRPr lang="en-US" sz="5600" dirty="0">
              <a:effectLst/>
              <a:ea typeface="Cambria" panose="02040503050406030204" pitchFamily="18" charset="0"/>
              <a:cs typeface="Times New Roman" panose="02020603050405020304" pitchFamily="18" charset="0"/>
            </a:endParaRPr>
          </a:p>
          <a:p>
            <a:pPr marL="457200" indent="-457200">
              <a:lnSpc>
                <a:spcPct val="107000"/>
              </a:lnSpc>
              <a:spcAft>
                <a:spcPts val="800"/>
              </a:spcAft>
              <a:buAutoNum type="arabicPeriod"/>
            </a:pPr>
            <a:endParaRPr lang="en-US" dirty="0"/>
          </a:p>
          <a:p>
            <a:pPr marL="342900" indent="-342900">
              <a:lnSpc>
                <a:spcPct val="107000"/>
              </a:lnSpc>
              <a:spcAft>
                <a:spcPts val="800"/>
              </a:spcAft>
              <a:buFont typeface="Symbol" panose="05050102010706020507" pitchFamily="18" charset="2"/>
              <a:buChar char=""/>
            </a:pPr>
            <a:endParaRPr lang="en-US" dirty="0"/>
          </a:p>
        </p:txBody>
      </p:sp>
    </p:spTree>
    <p:extLst>
      <p:ext uri="{BB962C8B-B14F-4D97-AF65-F5344CB8AC3E}">
        <p14:creationId xmlns:p14="http://schemas.microsoft.com/office/powerpoint/2010/main" val="1856585417"/>
      </p:ext>
    </p:extLst>
  </p:cSld>
  <p:clrMapOvr>
    <a:masterClrMapping/>
  </p:clrMapOvr>
</p:sld>
</file>

<file path=ppt/theme/theme1.xml><?xml version="1.0" encoding="utf-8"?>
<a:theme xmlns:a="http://schemas.openxmlformats.org/drawingml/2006/main" name="Minnesota">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9A83DAB-7D6A-4D1F-89F1-C56FD178C40E}" vid="{217DB3C4-729D-4F01-A68A-84F721C64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8B5D8E7297C043B255DB5FB27C9E32" ma:contentTypeVersion="5" ma:contentTypeDescription="Create a new document." ma:contentTypeScope="" ma:versionID="8370ca53b577496afa3956940fcbe8b5">
  <xsd:schema xmlns:xsd="http://www.w3.org/2001/XMLSchema" xmlns:xs="http://www.w3.org/2001/XMLSchema" xmlns:p="http://schemas.microsoft.com/office/2006/metadata/properties" xmlns:ns2="4de5146b-f2a5-4fd9-82b2-81f7b886cfd0" xmlns:ns3="15a3e9fc-deeb-46fd-b00c-ee53c5f53624" targetNamespace="http://schemas.microsoft.com/office/2006/metadata/properties" ma:root="true" ma:fieldsID="e0f22799137d4967e1be6235ba7d0b85" ns2:_="" ns3:_="">
    <xsd:import namespace="4de5146b-f2a5-4fd9-82b2-81f7b886cfd0"/>
    <xsd:import namespace="15a3e9fc-deeb-46fd-b00c-ee53c5f53624"/>
    <xsd:element name="properties">
      <xsd:complexType>
        <xsd:sequence>
          <xsd:element name="documentManagement">
            <xsd:complexType>
              <xsd:all>
                <xsd:element ref="ns2:MediaServiceMetadata" minOccurs="0"/>
                <xsd:element ref="ns2:MediaServiceFastMetadata"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e5146b-f2a5-4fd9-82b2-81f7b886cf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5a3e9fc-deeb-46fd-b00c-ee53c5f5362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15a3e9fc-deeb-46fd-b00c-ee53c5f53624">
      <UserInfo>
        <DisplayName>Lightner, Eric (DEED)</DisplayName>
        <AccountId>187</AccountId>
        <AccountType/>
      </UserInfo>
      <UserInfo>
        <DisplayName>Endris, John (DEED)</DisplayName>
        <AccountId>10</AccountId>
        <AccountType/>
      </UserInfo>
    </SharedWithUsers>
  </documentManagement>
</p:properties>
</file>

<file path=customXml/itemProps1.xml><?xml version="1.0" encoding="utf-8"?>
<ds:datastoreItem xmlns:ds="http://schemas.openxmlformats.org/officeDocument/2006/customXml" ds:itemID="{193F9665-DFBD-4A6D-9413-15E9FBADC8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e5146b-f2a5-4fd9-82b2-81f7b886cfd0"/>
    <ds:schemaRef ds:uri="15a3e9fc-deeb-46fd-b00c-ee53c5f536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3.xml><?xml version="1.0" encoding="utf-8"?>
<ds:datastoreItem xmlns:ds="http://schemas.openxmlformats.org/officeDocument/2006/customXml" ds:itemID="{9678B604-9059-4F1C-B8E2-C96A71A964D2}">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15a3e9fc-deeb-46fd-b00c-ee53c5f53624"/>
    <ds:schemaRef ds:uri="http://schemas.microsoft.com/office/infopath/2007/PartnerControls"/>
    <ds:schemaRef ds:uri="4de5146b-f2a5-4fd9-82b2-81f7b886cfd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State of Minnesota</Template>
  <TotalTime>1313</TotalTime>
  <Words>1266</Words>
  <Application>Microsoft Office PowerPoint</Application>
  <PresentationFormat>Widescreen</PresentationFormat>
  <Paragraphs>144</Paragraphs>
  <Slides>19</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Symbol</vt:lpstr>
      <vt:lpstr>Minnesota</vt:lpstr>
      <vt:lpstr>State Small Business Credit Initiative 2.0  Growth Loan Fund (GLF)</vt:lpstr>
      <vt:lpstr>Agenda</vt:lpstr>
      <vt:lpstr>SSBCI 2.0 Funding Overview</vt:lpstr>
      <vt:lpstr>SSBCI 2.0 Programs</vt:lpstr>
      <vt:lpstr>Program Snapshot </vt:lpstr>
      <vt:lpstr>Program Overview</vt:lpstr>
      <vt:lpstr>Program Overview</vt:lpstr>
      <vt:lpstr>Who Can Apply</vt:lpstr>
      <vt:lpstr>Application Materials</vt:lpstr>
      <vt:lpstr>Application</vt:lpstr>
      <vt:lpstr>Application and Approval Process</vt:lpstr>
      <vt:lpstr>Proof of Investment</vt:lpstr>
      <vt:lpstr>Loan Terms and Conditions</vt:lpstr>
      <vt:lpstr>Loan Terms and Conditions</vt:lpstr>
      <vt:lpstr>Reporting</vt:lpstr>
      <vt:lpstr>SSBCI Prohibited Use of Funds</vt:lpstr>
      <vt:lpstr>Attestations/Certifications</vt:lpstr>
      <vt:lpstr>Borrower Demographics</vt:lpstr>
      <vt:lpstr>Thank You!</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with Image</dc:title>
  <dc:subject/>
  <dc:creator>Johnson, Heidi A (DEED)</dc:creator>
  <cp:keywords/>
  <dc:description/>
  <cp:lastModifiedBy>Lindorfer, Drew (DEED)</cp:lastModifiedBy>
  <cp:revision>23</cp:revision>
  <cp:lastPrinted>2017-03-14T16:27:36Z</cp:lastPrinted>
  <dcterms:created xsi:type="dcterms:W3CDTF">2019-08-09T15:36:59Z</dcterms:created>
  <dcterms:modified xsi:type="dcterms:W3CDTF">2022-11-04T18:50:02Z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version">
    <vt:lpwstr>1.31</vt:lpwstr>
  </property>
  <property fmtid="{D5CDD505-2E9C-101B-9397-08002B2CF9AE}" pid="3" name="ContentTypeId">
    <vt:lpwstr>0x0101001E8B5D8E7297C043B255DB5FB27C9E32</vt:lpwstr>
  </property>
</Properties>
</file>